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78" r:id="rId2"/>
    <p:sldId id="280" r:id="rId3"/>
    <p:sldId id="271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58" r:id="rId12"/>
    <p:sldId id="272" r:id="rId13"/>
    <p:sldId id="273" r:id="rId14"/>
    <p:sldId id="274" r:id="rId15"/>
    <p:sldId id="275" r:id="rId16"/>
    <p:sldId id="276" r:id="rId17"/>
    <p:sldId id="261" r:id="rId18"/>
    <p:sldId id="270" r:id="rId19"/>
    <p:sldId id="259" r:id="rId20"/>
    <p:sldId id="260" r:id="rId21"/>
    <p:sldId id="262" r:id="rId22"/>
    <p:sldId id="263" r:id="rId23"/>
    <p:sldId id="277" r:id="rId24"/>
    <p:sldId id="281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28412-AC85-4F48-B9BB-A643A0D169CD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D50C5-6399-4FED-BDEC-FFDBCB6FDD7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9863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749653-6031-4025-8C59-FEC4B91AC7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647313-4996-4842-9D2D-EFA49C8542FA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‘Incentives get stronger’ when you move from B to P – incentives to respond to market forces.</a:t>
            </a:r>
          </a:p>
          <a:p>
            <a:pPr eaLnBrk="1" hangingPunct="1"/>
            <a:r>
              <a:rPr lang="en-GB" smtClean="0"/>
              <a:t>What about incentives to protect the public interest and breadth of access to hospitals?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B6853B-C9EB-497E-8BEA-09284CADF17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47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B6853B-C9EB-497E-8BEA-09284CADF17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05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60A39D-5620-4557-B4E9-D165BE4FF8B1}" type="datetimeFigureOut">
              <a:rPr lang="id-ID" smtClean="0"/>
              <a:pPr/>
              <a:t>15/10/2019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F3014D-5729-4307-AD74-63267B9E1D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43000"/>
            <a:ext cx="7776864" cy="199796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4400" b="1" dirty="0" smtClean="0">
                <a:solidFill>
                  <a:srgbClr val="C00000"/>
                </a:solidFill>
                <a:latin typeface="Adobe Gothic Std B" pitchFamily="34" charset="-128"/>
                <a:ea typeface="Adobe Gothic Std B" pitchFamily="34" charset="-128"/>
              </a:rPr>
              <a:t>PENERAPAN GOOD CLINICAL GOVERNANCE DI RUMAH SAKIT</a:t>
            </a:r>
            <a:endParaRPr lang="en-US" sz="4400" b="1" dirty="0">
              <a:solidFill>
                <a:srgbClr val="C0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20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95736" y="3140968"/>
            <a:ext cx="4680520" cy="3096344"/>
          </a:xfrm>
        </p:spPr>
      </p:pic>
    </p:spTree>
    <p:extLst>
      <p:ext uri="{BB962C8B-B14F-4D97-AF65-F5344CB8AC3E}">
        <p14:creationId xmlns:p14="http://schemas.microsoft.com/office/powerpoint/2010/main" xmlns="" val="4085044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2"/>
            <a:ext cx="8207375" cy="3529012"/>
          </a:xfrm>
        </p:spPr>
        <p:txBody>
          <a:bodyPr/>
          <a:lstStyle/>
          <a:p>
            <a:pPr algn="ctr" eaLnBrk="1" hangingPunct="1"/>
            <a:r>
              <a:rPr lang="en-US" sz="6000" b="1" dirty="0" smtClean="0">
                <a:solidFill>
                  <a:srgbClr val="FF0000"/>
                </a:solidFill>
              </a:rPr>
              <a:t>PERUBAHAN DI LINGKUNGAN RS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5400" b="1" dirty="0" err="1" smtClean="0">
                <a:solidFill>
                  <a:srgbClr val="FF0000"/>
                </a:solidFill>
              </a:rPr>
              <a:t>Apa</a:t>
            </a:r>
            <a:r>
              <a:rPr lang="en-US" sz="5400" b="1" dirty="0" smtClean="0">
                <a:solidFill>
                  <a:srgbClr val="FF0000"/>
                </a:solidFill>
              </a:rPr>
              <a:t> scenario </a:t>
            </a:r>
            <a:r>
              <a:rPr lang="en-US" sz="5400" b="1" dirty="0" err="1" smtClean="0">
                <a:solidFill>
                  <a:srgbClr val="FF0000"/>
                </a:solidFill>
              </a:rPr>
              <a:t>kita</a:t>
            </a:r>
            <a:r>
              <a:rPr lang="en-US" sz="5400" b="1" dirty="0" smtClean="0">
                <a:solidFill>
                  <a:srgbClr val="FF0000"/>
                </a:solidFill>
              </a:rPr>
              <a:t>???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95935" y="4149080"/>
            <a:ext cx="4460677" cy="223267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DRIVING FORCES</a:t>
            </a:r>
            <a:endParaRPr lang="en-US" sz="2100" b="1" dirty="0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100" b="1" dirty="0" smtClean="0"/>
              <a:t>UU 29/2005 </a:t>
            </a:r>
            <a:r>
              <a:rPr lang="en-US" sz="2100" b="1" dirty="0" err="1" smtClean="0"/>
              <a:t>ttg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Praktek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Kedokteran</a:t>
            </a:r>
            <a:endParaRPr lang="en-US" sz="21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sz="2100" b="1" dirty="0" smtClean="0"/>
              <a:t> UU 40/2004 </a:t>
            </a:r>
            <a:r>
              <a:rPr lang="en-US" sz="2100" b="1" dirty="0" err="1" smtClean="0"/>
              <a:t>ttg</a:t>
            </a:r>
            <a:r>
              <a:rPr lang="en-US" sz="2100" b="1" dirty="0" smtClean="0"/>
              <a:t> SJSN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100" b="1" dirty="0" smtClean="0"/>
              <a:t>UU 44/2009 </a:t>
            </a:r>
            <a:r>
              <a:rPr lang="en-US" sz="2100" b="1" dirty="0" err="1" smtClean="0"/>
              <a:t>ttg</a:t>
            </a:r>
            <a:r>
              <a:rPr lang="en-US" sz="2100" b="1" dirty="0" smtClean="0"/>
              <a:t> RUMAH SAKIT</a:t>
            </a:r>
            <a:endParaRPr lang="id-ID" sz="21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id-ID" sz="2100" b="1" dirty="0" smtClean="0"/>
              <a:t>PP BLU</a:t>
            </a:r>
            <a:endParaRPr lang="en-US" sz="2100" b="1" dirty="0" smtClean="0"/>
          </a:p>
          <a:p>
            <a:pPr algn="ctr" eaLnBrk="1" hangingPunct="1">
              <a:lnSpc>
                <a:spcPct val="80000"/>
              </a:lnSpc>
            </a:pPr>
            <a:r>
              <a:rPr lang="en-US" sz="2100" b="1" dirty="0" smtClean="0"/>
              <a:t>DAN LAIN-LAIN</a:t>
            </a:r>
          </a:p>
        </p:txBody>
      </p:sp>
    </p:spTree>
    <p:extLst>
      <p:ext uri="{BB962C8B-B14F-4D97-AF65-F5344CB8AC3E}">
        <p14:creationId xmlns:p14="http://schemas.microsoft.com/office/powerpoint/2010/main" xmlns="" val="14097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>
                <a:solidFill>
                  <a:srgbClr val="FF0000"/>
                </a:solidFill>
              </a:rPr>
              <a:t>What are the options for hospital arrangements?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914400" y="2133600"/>
            <a:ext cx="7696200" cy="3128963"/>
            <a:chOff x="642" y="1152"/>
            <a:chExt cx="4370" cy="2051"/>
          </a:xfrm>
        </p:grpSpPr>
        <p:sp>
          <p:nvSpPr>
            <p:cNvPr id="6150" name="Oval 4"/>
            <p:cNvSpPr>
              <a:spLocks noChangeArrowheads="1"/>
            </p:cNvSpPr>
            <p:nvPr/>
          </p:nvSpPr>
          <p:spPr bwMode="auto">
            <a:xfrm>
              <a:off x="642" y="1152"/>
              <a:ext cx="4370" cy="20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b="1">
                  <a:latin typeface="Arial" charset="0"/>
                </a:rPr>
                <a:t>Markets/Private sector</a:t>
              </a:r>
              <a:endParaRPr lang="en-GB">
                <a:latin typeface="Arial" charset="0"/>
              </a:endParaRPr>
            </a:p>
          </p:txBody>
        </p:sp>
        <p:sp>
          <p:nvSpPr>
            <p:cNvPr id="6151" name="Oval 5"/>
            <p:cNvSpPr>
              <a:spLocks noChangeArrowheads="1"/>
            </p:cNvSpPr>
            <p:nvPr/>
          </p:nvSpPr>
          <p:spPr bwMode="auto">
            <a:xfrm>
              <a:off x="1298" y="1711"/>
              <a:ext cx="3059" cy="13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GB" sz="1600" b="1">
                  <a:latin typeface="Arial" charset="0"/>
                </a:rPr>
                <a:t>Broader public sector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152" name="Oval 6"/>
            <p:cNvSpPr>
              <a:spLocks noChangeArrowheads="1"/>
            </p:cNvSpPr>
            <p:nvPr/>
          </p:nvSpPr>
          <p:spPr bwMode="auto">
            <a:xfrm>
              <a:off x="1953" y="2084"/>
              <a:ext cx="2076" cy="653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600" b="1">
                  <a:latin typeface="Arial" charset="0"/>
                </a:rPr>
                <a:t>Core public sector</a:t>
              </a:r>
              <a:endParaRPr lang="en-GB" sz="1600">
                <a:latin typeface="Arial" charset="0"/>
              </a:endParaRPr>
            </a:p>
          </p:txBody>
        </p:sp>
        <p:sp>
          <p:nvSpPr>
            <p:cNvPr id="6153" name="Oval 7"/>
            <p:cNvSpPr>
              <a:spLocks noChangeArrowheads="1"/>
            </p:cNvSpPr>
            <p:nvPr/>
          </p:nvSpPr>
          <p:spPr bwMode="auto">
            <a:xfrm>
              <a:off x="4575" y="2364"/>
              <a:ext cx="437" cy="280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GB" sz="1200" b="1" dirty="0">
                  <a:solidFill>
                    <a:srgbClr val="FF0000"/>
                  </a:solidFill>
                  <a:latin typeface="Arial" charset="0"/>
                </a:rPr>
                <a:t>P</a:t>
              </a:r>
              <a:endParaRPr lang="en-GB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154" name="Oval 8"/>
            <p:cNvSpPr>
              <a:spLocks noChangeArrowheads="1"/>
            </p:cNvSpPr>
            <p:nvPr/>
          </p:nvSpPr>
          <p:spPr bwMode="auto">
            <a:xfrm>
              <a:off x="4029" y="2364"/>
              <a:ext cx="437" cy="28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200" b="1" dirty="0">
                  <a:solidFill>
                    <a:srgbClr val="FF0000"/>
                  </a:solidFill>
                  <a:latin typeface="Arial" charset="0"/>
                </a:rPr>
                <a:t>C</a:t>
              </a:r>
              <a:endParaRPr lang="en-GB" sz="12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155" name="Oval 9"/>
            <p:cNvSpPr>
              <a:spLocks noChangeArrowheads="1"/>
            </p:cNvSpPr>
            <p:nvPr/>
          </p:nvSpPr>
          <p:spPr bwMode="auto">
            <a:xfrm>
              <a:off x="3592" y="2364"/>
              <a:ext cx="400" cy="28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GB" sz="1200" b="1" dirty="0">
                  <a:solidFill>
                    <a:srgbClr val="FF0000"/>
                  </a:solidFill>
                  <a:latin typeface="Arial" charset="0"/>
                </a:rPr>
                <a:t>A</a:t>
              </a:r>
              <a:endParaRPr lang="en-GB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6156" name="Oval 10"/>
            <p:cNvSpPr>
              <a:spLocks noChangeArrowheads="1"/>
            </p:cNvSpPr>
            <p:nvPr/>
          </p:nvSpPr>
          <p:spPr bwMode="auto">
            <a:xfrm>
              <a:off x="3046" y="2364"/>
              <a:ext cx="437" cy="28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GB" sz="1200" b="1" dirty="0">
                  <a:solidFill>
                    <a:schemeClr val="bg2"/>
                  </a:solidFill>
                  <a:latin typeface="Arial" charset="0"/>
                </a:rPr>
                <a:t>  </a:t>
              </a:r>
              <a:r>
                <a:rPr lang="en-GB" sz="1200" b="1" dirty="0">
                  <a:solidFill>
                    <a:srgbClr val="FF0000"/>
                  </a:solidFill>
                  <a:latin typeface="Arial" charset="0"/>
                </a:rPr>
                <a:t>BU</a:t>
              </a:r>
              <a:endParaRPr lang="en-GB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4883150" y="5348288"/>
            <a:ext cx="3651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>
                <a:latin typeface="Arial" charset="0"/>
              </a:rPr>
              <a:t>Source: Harding and </a:t>
            </a:r>
            <a:r>
              <a:rPr lang="en-GB" noProof="1">
                <a:latin typeface="Arial" charset="0"/>
              </a:rPr>
              <a:t>Preker</a:t>
            </a:r>
            <a:r>
              <a:rPr lang="en-GB">
                <a:latin typeface="Arial" charset="0"/>
              </a:rPr>
              <a:t>: 1998</a:t>
            </a: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373063" y="5105400"/>
            <a:ext cx="20653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sz="2400">
                <a:latin typeface="Arial" charset="0"/>
              </a:rPr>
              <a:t> </a:t>
            </a:r>
            <a:r>
              <a:rPr lang="en-GB" sz="2000">
                <a:latin typeface="Arial" charset="0"/>
              </a:rPr>
              <a:t>Budgetary unit</a:t>
            </a:r>
          </a:p>
          <a:p>
            <a:pPr eaLnBrk="1" hangingPunct="1">
              <a:buFontTx/>
              <a:buChar char="•"/>
            </a:pPr>
            <a:r>
              <a:rPr lang="en-GB" sz="2000">
                <a:latin typeface="Arial" charset="0"/>
              </a:rPr>
              <a:t> Autonomy</a:t>
            </a:r>
          </a:p>
          <a:p>
            <a:pPr eaLnBrk="1" hangingPunct="1">
              <a:buFontTx/>
              <a:buChar char="•"/>
            </a:pPr>
            <a:r>
              <a:rPr lang="en-GB" sz="2000">
                <a:latin typeface="Arial" charset="0"/>
              </a:rPr>
              <a:t> </a:t>
            </a:r>
            <a:r>
              <a:rPr lang="en-GB" sz="2000" noProof="1">
                <a:latin typeface="Arial" charset="0"/>
              </a:rPr>
              <a:t>Corporatization</a:t>
            </a:r>
          </a:p>
          <a:p>
            <a:pPr eaLnBrk="1" hangingPunct="1">
              <a:buFontTx/>
              <a:buChar char="•"/>
            </a:pPr>
            <a:r>
              <a:rPr lang="en-GB" sz="2000">
                <a:latin typeface="Arial" charset="0"/>
              </a:rPr>
              <a:t> Privatization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873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73544"/>
          </a:xfrm>
        </p:spPr>
        <p:txBody>
          <a:bodyPr>
            <a:normAutofit/>
          </a:bodyPr>
          <a:lstStyle/>
          <a:p>
            <a:r>
              <a:rPr lang="id-ID" sz="6600" dirty="0" smtClean="0">
                <a:solidFill>
                  <a:srgbClr val="00B050"/>
                </a:solidFill>
                <a:latin typeface="Arial Black" pitchFamily="34" charset="0"/>
                <a:ea typeface="Adobe Gothic Std B" pitchFamily="34" charset="-128"/>
              </a:rPr>
              <a:t>GOOD  GOVERNANCE DI RS</a:t>
            </a:r>
            <a:endParaRPr lang="id-ID" sz="6600" dirty="0">
              <a:solidFill>
                <a:srgbClr val="00B050"/>
              </a:solidFill>
              <a:latin typeface="Arial Black" pitchFamily="34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8748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UU NO 44 TH 2009 TENTANG RS</a:t>
            </a:r>
            <a:endParaRPr lang="id-ID" sz="4800" b="1" dirty="0">
              <a:solidFill>
                <a:srgbClr val="00B05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 smtClean="0">
                <a:latin typeface="Adobe Gothic Std B" pitchFamily="34" charset="-128"/>
                <a:ea typeface="Adobe Gothic Std B" pitchFamily="34" charset="-128"/>
              </a:rPr>
              <a:t>PASAL 36</a:t>
            </a:r>
          </a:p>
          <a:p>
            <a:pPr marL="0" indent="0">
              <a:buNone/>
            </a:pPr>
            <a:r>
              <a:rPr lang="id-ID" sz="3200" dirty="0" smtClean="0">
                <a:latin typeface="Adobe Gothic Std B" pitchFamily="34" charset="-128"/>
                <a:ea typeface="Adobe Gothic Std B" pitchFamily="34" charset="-128"/>
              </a:rPr>
              <a:t>SETIAP RS HARUS MENYELENGGARAKAN </a:t>
            </a:r>
            <a:r>
              <a:rPr lang="id-ID" sz="3200" dirty="0" smtClean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</a:rPr>
              <a:t>TATA KELOLA RS </a:t>
            </a:r>
            <a:r>
              <a:rPr lang="id-ID" sz="3200" dirty="0" smtClean="0">
                <a:latin typeface="Adobe Gothic Std B" pitchFamily="34" charset="-128"/>
                <a:ea typeface="Adobe Gothic Std B" pitchFamily="34" charset="-128"/>
              </a:rPr>
              <a:t>DAN </a:t>
            </a:r>
            <a:r>
              <a:rPr lang="id-ID" sz="32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TATA KELOLA KLINIS</a:t>
            </a:r>
            <a:r>
              <a:rPr lang="id-ID" sz="3200" dirty="0" smtClean="0">
                <a:latin typeface="Adobe Gothic Std B" pitchFamily="34" charset="-128"/>
                <a:ea typeface="Adobe Gothic Std B" pitchFamily="34" charset="-128"/>
              </a:rPr>
              <a:t> YANG BAIK</a:t>
            </a:r>
            <a:endParaRPr lang="id-ID" sz="32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3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37240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GOOD CORPORATE GOVERNANCE</a:t>
            </a:r>
            <a:endParaRPr lang="id-ID" sz="5400" b="1" dirty="0">
              <a:solidFill>
                <a:srgbClr val="00B05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123709"/>
          </a:xfrm>
        </p:spPr>
        <p:txBody>
          <a:bodyPr>
            <a:normAutofit fontScale="92500"/>
          </a:bodyPr>
          <a:lstStyle/>
          <a:p>
            <a:r>
              <a:rPr lang="id-ID" sz="2800" dirty="0" smtClean="0">
                <a:latin typeface="Adobe Gothic Std B" pitchFamily="34" charset="-128"/>
                <a:ea typeface="Adobe Gothic Std B" pitchFamily="34" charset="-128"/>
              </a:rPr>
              <a:t>TATA KELOLA RS YANG BAIK ADALAH PENERAPAN FUNGSI-FUNGSI MANAJEMEN RS YANG BERDASARKAN PRINSIP TRANSPARANSI, AKUNTABILITAS, INDEPENDENSI DAN RESPONSIBILITAS, KESETARAAN DAN KEWAJARAN</a:t>
            </a:r>
            <a:endParaRPr lang="id-ID" sz="2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9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r>
              <a:rPr lang="id-ID" sz="5400" b="1" dirty="0" smtClean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</a:rPr>
              <a:t>GOOD CLINICAL GOVERNANCE</a:t>
            </a:r>
            <a:endParaRPr lang="id-ID" sz="5400" b="1" dirty="0">
              <a:solidFill>
                <a:srgbClr val="0070C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051701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Adobe Gothic Std B" pitchFamily="34" charset="-128"/>
                <a:ea typeface="Adobe Gothic Std B" pitchFamily="34" charset="-128"/>
              </a:rPr>
              <a:t>ADALAH PENERAPAN FUNGSI-FUNGSI MANAJEMEN KLINIS YANG MELIPUTI KEPEMIMPINAN KLINIS, AUDIT KLINIS, DATA KLINIS, RESIKO KLINIS BERBASIS BUKTI, PENINGKATAN KINERJA, PENGELOLAAN KELUHAN, MEKANISME MONITOR HASIL PELAYANAN, PENGEMBANGAN PROFESIONAL DAN AKREDITASI RS</a:t>
            </a:r>
            <a:endParaRPr lang="id-ID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311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1143000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UNSUR GOOD CLINICAL GOV</a:t>
            </a:r>
            <a:endParaRPr lang="id-ID" sz="4800" b="1" dirty="0">
              <a:solidFill>
                <a:srgbClr val="00B05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TATA KELOLA KINIS : KOMITE MEDIS, MSBL, STAF MEDIS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DIKLAT  : FORMAL, KURSUS/WORKSHOP, SEMINAR/SIMPOSIUM, P2KB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AUDIT KLINIS : STANDAR PELAYANAN MEDIS, SOP,MONITORING PELAKSANAAN SPM, AUDIT MEDIS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EFEKTIFITAS KLINIS : CLINICAL PATHWAY, INDIKATOR KINERJA, SPM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LITBANG : PENGUMPULAN DATA, INDIKATOR KLINIS, MUTU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AKUNTANBILITAS : STR, SIP, KREDENSIALING, PENUGASAN KLINIS, RM </a:t>
            </a:r>
          </a:p>
          <a:p>
            <a:r>
              <a:rPr lang="id-ID" sz="1800" dirty="0" smtClean="0">
                <a:latin typeface="Adobe Gothic Std B" pitchFamily="34" charset="-128"/>
                <a:ea typeface="Adobe Gothic Std B" pitchFamily="34" charset="-128"/>
              </a:rPr>
              <a:t>KESELAMATAN PASIEN : DPJP, INFORMED CONSENT, EDUKASI PASIEN</a:t>
            </a:r>
            <a:endParaRPr lang="id-ID" sz="18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58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76250"/>
            <a:ext cx="6934200" cy="1676400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bg1"/>
                </a:solidFill>
              </a:rPr>
              <a:t>Filosofi</a:t>
            </a:r>
            <a:br>
              <a:rPr lang="en-US" sz="4400" b="1" smtClean="0">
                <a:solidFill>
                  <a:schemeClr val="bg1"/>
                </a:solidFill>
              </a:rPr>
            </a:br>
            <a:r>
              <a:rPr lang="en-US" sz="4400" b="1" smtClean="0">
                <a:solidFill>
                  <a:schemeClr val="bg1"/>
                </a:solidFill>
              </a:rPr>
              <a:t>(UU Praktek Kedokteran)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3505200"/>
            <a:ext cx="7705725" cy="2667000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en-US" sz="2100" b="1" i="1" u="sng" smtClean="0">
                <a:solidFill>
                  <a:schemeClr val="accent2"/>
                </a:solidFill>
              </a:rPr>
              <a:t>Protecting</a:t>
            </a:r>
            <a:r>
              <a:rPr lang="en-US" sz="2100" i="1" smtClean="0"/>
              <a:t> the people</a:t>
            </a:r>
          </a:p>
          <a:p>
            <a:pPr algn="ctr" eaLnBrk="1" hangingPunct="1">
              <a:buClr>
                <a:srgbClr val="FF0000"/>
              </a:buClr>
            </a:pPr>
            <a:r>
              <a:rPr lang="en-US" sz="2100" b="1" i="1" u="sng" smtClean="0">
                <a:solidFill>
                  <a:schemeClr val="accent2"/>
                </a:solidFill>
              </a:rPr>
              <a:t>To guide (Guidancing)</a:t>
            </a:r>
            <a:r>
              <a:rPr lang="en-US" sz="2100" i="1" smtClean="0"/>
              <a:t> the doctors</a:t>
            </a:r>
          </a:p>
          <a:p>
            <a:pPr algn="ctr" eaLnBrk="1" hangingPunct="1">
              <a:buClr>
                <a:srgbClr val="FF0000"/>
              </a:buClr>
            </a:pPr>
            <a:r>
              <a:rPr lang="en-US" sz="2100" b="1" i="1" u="sng" smtClean="0">
                <a:solidFill>
                  <a:schemeClr val="accent2"/>
                </a:solidFill>
              </a:rPr>
              <a:t>Empowering</a:t>
            </a:r>
            <a:r>
              <a:rPr lang="en-US" sz="2100" i="1" smtClean="0"/>
              <a:t> the profession and institution</a:t>
            </a:r>
          </a:p>
          <a:p>
            <a:pPr algn="ctr" eaLnBrk="1" hangingPunct="1">
              <a:buClr>
                <a:srgbClr val="FF0000"/>
              </a:buClr>
            </a:pPr>
            <a:r>
              <a:rPr lang="en-US" sz="2100" b="1" i="1" u="sng" smtClean="0">
                <a:solidFill>
                  <a:srgbClr val="000099"/>
                </a:solidFill>
              </a:rPr>
              <a:t>Kepastian Hukum</a:t>
            </a:r>
            <a:r>
              <a:rPr lang="en-US" sz="2100" i="1" smtClean="0"/>
              <a:t> untuk Dokter dan Masyarakat</a:t>
            </a:r>
          </a:p>
        </p:txBody>
      </p:sp>
    </p:spTree>
    <p:extLst>
      <p:ext uri="{BB962C8B-B14F-4D97-AF65-F5344CB8AC3E}">
        <p14:creationId xmlns:p14="http://schemas.microsoft.com/office/powerpoint/2010/main" xmlns="" val="31024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1871935"/>
          </a:xfrm>
        </p:spPr>
        <p:txBody>
          <a:bodyPr/>
          <a:lstStyle/>
          <a:p>
            <a:pPr algn="ctr" eaLnBrk="1" hangingPunct="1"/>
            <a:r>
              <a:rPr lang="en-US" sz="32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MANAJEMEN RUMAH SAKIT </a:t>
            </a:r>
            <a:br>
              <a:rPr lang="en-US" sz="32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en-US" sz="32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TERKAIT UUPK</a:t>
            </a:r>
            <a:br>
              <a:rPr lang="en-US" sz="32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</a:br>
            <a:r>
              <a:rPr lang="en-US" sz="2000" b="1" dirty="0" err="1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Adib</a:t>
            </a:r>
            <a:r>
              <a:rPr lang="en-US" sz="20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 A </a:t>
            </a:r>
            <a:r>
              <a:rPr lang="en-US" sz="2000" b="1" dirty="0" err="1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Yahya</a:t>
            </a:r>
            <a:r>
              <a:rPr lang="en-US" sz="20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 (</a:t>
            </a:r>
            <a:r>
              <a:rPr lang="en-US" sz="2000" b="1" dirty="0" err="1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Ketua</a:t>
            </a:r>
            <a:r>
              <a:rPr lang="en-US" sz="20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Persi</a:t>
            </a:r>
            <a:r>
              <a:rPr lang="en-US" sz="20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01700" y="2276872"/>
            <a:ext cx="7486650" cy="4104878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Surat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ijin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praktek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36 – 38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Standar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pelayanan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44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Persetujuan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tindakan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medik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45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Rekam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Medis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46 – 47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Rahasia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kedokteran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48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Hak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dan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kewajiban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dokter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/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dokter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gigi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50,51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Hak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dan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kewajiban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pasien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: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pasal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52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Pembinaan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dan</a:t>
            </a:r>
            <a:r>
              <a:rPr lang="en-US" sz="2500" dirty="0" smtClean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en-US" sz="2500" dirty="0" err="1" smtClean="0">
                <a:latin typeface="Adobe Gothic Std B" pitchFamily="34" charset="-128"/>
                <a:ea typeface="Adobe Gothic Std B" pitchFamily="34" charset="-128"/>
              </a:rPr>
              <a:t>pengawasan</a:t>
            </a:r>
            <a:endParaRPr lang="en-US" sz="2500" dirty="0" smtClean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46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836711"/>
            <a:ext cx="8229600" cy="5905401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Kedokteran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Certification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FK, collegiums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Registration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KKI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License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3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tempat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Malpractice (ethic, discipline,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pidana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 Consent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Medical Record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Patient Safety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Clinical Standard</a:t>
            </a:r>
          </a:p>
          <a:p>
            <a:pPr lvl="1" eaLnBrk="1" hangingPunct="1">
              <a:defRPr/>
            </a:pPr>
            <a:r>
              <a:rPr lang="en-US" dirty="0" smtClean="0"/>
              <a:t>Clinical Good Governance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Evidence Based Med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Audit Clinic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Risk Management</a:t>
            </a:r>
          </a:p>
          <a:p>
            <a:pPr lvl="2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Clinical Leadership</a:t>
            </a:r>
          </a:p>
        </p:txBody>
      </p:sp>
    </p:spTree>
    <p:extLst>
      <p:ext uri="{BB962C8B-B14F-4D97-AF65-F5344CB8AC3E}">
        <p14:creationId xmlns:p14="http://schemas.microsoft.com/office/powerpoint/2010/main" xmlns="" val="39467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2857500" y="2786063"/>
            <a:ext cx="5600700" cy="384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Change Becomes Constant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900" dirty="0" smtClean="0"/>
          </a:p>
          <a:p>
            <a:pPr>
              <a:lnSpc>
                <a:spcPct val="90000"/>
              </a:lnSpc>
            </a:pPr>
            <a:r>
              <a:rPr lang="en-US" sz="3600" b="1" dirty="0" smtClean="0"/>
              <a:t>Customers Take Charge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900" dirty="0" smtClean="0"/>
          </a:p>
          <a:p>
            <a:pPr>
              <a:lnSpc>
                <a:spcPct val="90000"/>
              </a:lnSpc>
            </a:pPr>
            <a:r>
              <a:rPr lang="en-US" sz="3600" b="1" dirty="0" smtClean="0"/>
              <a:t>Competition </a:t>
            </a:r>
            <a:r>
              <a:rPr lang="en-US" sz="3600" b="1" dirty="0" err="1" smtClean="0"/>
              <a:t>Intensi</a:t>
            </a:r>
            <a:r>
              <a:rPr lang="id-ID" sz="3600" b="1" dirty="0" smtClean="0"/>
              <a:t>ve</a:t>
            </a:r>
            <a:endParaRPr lang="en-US" sz="3600" b="1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1900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09974-515F-446E-B7FE-87D7BEE8692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685800"/>
            <a:ext cx="6905625" cy="1375048"/>
          </a:xfrm>
        </p:spPr>
        <p:txBody>
          <a:bodyPr>
            <a:normAutofit fontScale="90000"/>
          </a:bodyPr>
          <a:lstStyle/>
          <a:p>
            <a:r>
              <a:rPr lang="id-ID" sz="4800" b="1" dirty="0" smtClean="0">
                <a:solidFill>
                  <a:srgbClr val="FF0000"/>
                </a:solidFill>
              </a:rPr>
              <a:t/>
            </a:r>
            <a:br>
              <a:rPr lang="id-ID" sz="4800" b="1" dirty="0" smtClean="0">
                <a:solidFill>
                  <a:srgbClr val="FF0000"/>
                </a:solidFill>
              </a:rPr>
            </a:br>
            <a:r>
              <a:rPr lang="id-ID" sz="4800" b="1" dirty="0">
                <a:solidFill>
                  <a:srgbClr val="FF0000"/>
                </a:solidFill>
              </a:rPr>
              <a:t/>
            </a:r>
            <a:br>
              <a:rPr lang="id-ID" sz="4800" b="1" dirty="0">
                <a:solidFill>
                  <a:srgbClr val="FF0000"/>
                </a:solidFill>
              </a:rPr>
            </a:br>
            <a:r>
              <a:rPr lang="id-ID" sz="4800" b="1" dirty="0" smtClean="0">
                <a:solidFill>
                  <a:srgbClr val="FF0000"/>
                </a:solidFill>
              </a:rPr>
              <a:t/>
            </a:r>
            <a:br>
              <a:rPr lang="id-ID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GLOBALIZATION IN HEALTH SECTOR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47813" y="620688"/>
            <a:ext cx="6986587" cy="6008712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pic>
        <p:nvPicPr>
          <p:cNvPr id="3078" name="Picture 5" descr="PRESUR1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3970338"/>
            <a:ext cx="25908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21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350"/>
            <a:ext cx="8676456" cy="1440458"/>
          </a:xfrm>
        </p:spPr>
        <p:txBody>
          <a:bodyPr/>
          <a:lstStyle/>
          <a:p>
            <a:pPr eaLnBrk="1" hangingPunct="1"/>
            <a:r>
              <a:rPr lang="en-US" sz="2700" b="1" dirty="0" smtClean="0"/>
              <a:t>   </a:t>
            </a:r>
            <a:r>
              <a:rPr lang="en-US" sz="2700" b="1" dirty="0" smtClean="0">
                <a:solidFill>
                  <a:srgbClr val="00B050"/>
                </a:solidFill>
              </a:rPr>
              <a:t>ETIK – DISIPLIN PROFESI – HUKUM PIDANA</a:t>
            </a:r>
            <a:br>
              <a:rPr lang="en-US" sz="2700" b="1" dirty="0" smtClean="0">
                <a:solidFill>
                  <a:srgbClr val="00B050"/>
                </a:solidFill>
              </a:rPr>
            </a:br>
            <a:r>
              <a:rPr lang="en-US" sz="1800" b="1" dirty="0" smtClean="0">
                <a:solidFill>
                  <a:srgbClr val="00B050"/>
                </a:solidFill>
              </a:rPr>
              <a:t>					Budi </a:t>
            </a:r>
            <a:r>
              <a:rPr lang="en-US" sz="1800" b="1" dirty="0" err="1" smtClean="0">
                <a:solidFill>
                  <a:srgbClr val="00B050"/>
                </a:solidFill>
              </a:rPr>
              <a:t>Sampurna</a:t>
            </a:r>
            <a:endParaRPr lang="en-US" sz="1800" b="1" dirty="0" smtClean="0">
              <a:solidFill>
                <a:srgbClr val="00B05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2060848"/>
            <a:ext cx="8229600" cy="396054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ahoma" pitchFamily="34" charset="0"/>
              </a:rPr>
              <a:t>SATU KONTINUUM . . . . . . . . . .</a:t>
            </a:r>
          </a:p>
          <a:p>
            <a:pPr lvl="1" eaLnBrk="1" hangingPunct="1"/>
            <a:r>
              <a:rPr lang="en-US" b="1" dirty="0" smtClean="0">
                <a:latin typeface="Tahoma" pitchFamily="34" charset="0"/>
              </a:rPr>
              <a:t>ETIK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ATURAN DALAM LINGKUNGAN SENDIRI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PEMBINAAN</a:t>
            </a:r>
          </a:p>
          <a:p>
            <a:pPr lvl="1" eaLnBrk="1" hangingPunct="1"/>
            <a:r>
              <a:rPr lang="en-US" b="1" dirty="0" smtClean="0">
                <a:latin typeface="Tahoma" pitchFamily="34" charset="0"/>
              </a:rPr>
              <a:t>DISIPLIN PROFESI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ATURAN OLEH PIHAK DI LUAR LINGKUNGAN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SANKSI DISIPLIN</a:t>
            </a:r>
          </a:p>
          <a:p>
            <a:pPr lvl="1" eaLnBrk="1" hangingPunct="1"/>
            <a:r>
              <a:rPr lang="en-US" b="1" dirty="0" smtClean="0">
                <a:latin typeface="Tahoma" pitchFamily="34" charset="0"/>
              </a:rPr>
              <a:t>HUKUM PIDANA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ATURAN NEGARA</a:t>
            </a:r>
          </a:p>
          <a:p>
            <a:pPr lvl="2" eaLnBrk="1" hangingPunct="1"/>
            <a:r>
              <a:rPr lang="en-US" dirty="0" smtClean="0">
                <a:latin typeface="Tahoma" pitchFamily="34" charset="0"/>
              </a:rPr>
              <a:t>SANKSI HUKUM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55576" y="6172200"/>
            <a:ext cx="7992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SATU TINDAKAN DAPAT MELIBATKAN LEBIH DARI SATU NORMA </a:t>
            </a:r>
          </a:p>
        </p:txBody>
      </p:sp>
    </p:spTree>
    <p:extLst>
      <p:ext uri="{BB962C8B-B14F-4D97-AF65-F5344CB8AC3E}">
        <p14:creationId xmlns:p14="http://schemas.microsoft.com/office/powerpoint/2010/main" xmlns="" val="38367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5888"/>
            <a:ext cx="8208912" cy="1656928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00B050"/>
                </a:solidFill>
                <a:latin typeface="Tahoma" pitchFamily="34" charset="0"/>
              </a:rPr>
              <a:t>Malpractice</a:t>
            </a:r>
            <a:br>
              <a:rPr lang="en-US" sz="4000" b="1" dirty="0" smtClean="0">
                <a:solidFill>
                  <a:srgbClr val="00B050"/>
                </a:solidFill>
                <a:latin typeface="Tahoma" pitchFamily="34" charset="0"/>
              </a:rPr>
            </a:b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Adalah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perilaku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buruk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terjadi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dari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tugas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profesi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yang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dinyatakan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dengan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adanya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pelanggaran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etika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hukum</a:t>
            </a:r>
            <a:r>
              <a:rPr lang="en-US" sz="2000" dirty="0" smtClean="0">
                <a:solidFill>
                  <a:srgbClr val="00B050"/>
                </a:solidFill>
                <a:latin typeface="Tahoma" pitchFamily="34" charset="0"/>
              </a:rPr>
              <a:t> &amp; </a:t>
            </a:r>
            <a:r>
              <a:rPr lang="en-US" sz="2000" dirty="0" err="1" smtClean="0">
                <a:solidFill>
                  <a:srgbClr val="00B050"/>
                </a:solidFill>
                <a:latin typeface="Tahoma" pitchFamily="34" charset="0"/>
              </a:rPr>
              <a:t>disiplin</a:t>
            </a:r>
            <a:endParaRPr lang="en-US" sz="2000" dirty="0" smtClean="0">
              <a:solidFill>
                <a:srgbClr val="00B050"/>
              </a:solidFill>
              <a:latin typeface="Tahom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276872"/>
            <a:ext cx="8569325" cy="439221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kelalaian</a:t>
            </a:r>
            <a:r>
              <a:rPr lang="en-US" sz="2100" dirty="0" smtClean="0">
                <a:latin typeface="Tahoma" pitchFamily="34" charset="0"/>
              </a:rPr>
              <a:t> (negligent medical care)</a:t>
            </a:r>
            <a:r>
              <a:rPr lang="en-US" sz="2100" dirty="0" smtClean="0">
                <a:latin typeface="Tahoma" pitchFamily="34" charset="0"/>
                <a:sym typeface="Wingdings" pitchFamily="2" charset="2"/>
              </a:rPr>
              <a:t></a:t>
            </a:r>
            <a:r>
              <a:rPr lang="en-US" sz="2100" dirty="0" smtClean="0">
                <a:latin typeface="Tahoma" pitchFamily="34" charset="0"/>
              </a:rPr>
              <a:t> 4D: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b="1" dirty="0" smtClean="0">
                <a:solidFill>
                  <a:schemeClr val="tx2"/>
                </a:solidFill>
                <a:latin typeface="Tahoma" pitchFamily="34" charset="0"/>
              </a:rPr>
              <a:t>Duty</a:t>
            </a:r>
            <a:r>
              <a:rPr lang="en-US" sz="1900" dirty="0" smtClean="0">
                <a:latin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tepat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tugas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,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tepat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pelaksana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(competency &amp; License)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Kompetensi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&amp;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Ijin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Praktek</a:t>
            </a:r>
            <a:endParaRPr lang="en-US" sz="19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b="1" dirty="0" smtClean="0">
                <a:solidFill>
                  <a:schemeClr val="tx2"/>
                </a:solidFill>
                <a:latin typeface="Tahoma" pitchFamily="34" charset="0"/>
              </a:rPr>
              <a:t>Dereliction of that duty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 neglect (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tidak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tepat</a:t>
            </a:r>
            <a:r>
              <a:rPr lang="en-US" sz="1900" dirty="0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waktu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)</a:t>
            </a:r>
            <a:r>
              <a:rPr lang="en-US" sz="1900" dirty="0" smtClean="0">
                <a:latin typeface="Tahoma" pitchFamily="34" charset="0"/>
              </a:rPr>
              <a:t>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b="1" dirty="0" smtClean="0">
                <a:solidFill>
                  <a:schemeClr val="tx2"/>
                </a:solidFill>
                <a:latin typeface="Tahoma" pitchFamily="34" charset="0"/>
              </a:rPr>
              <a:t>Direct causation</a:t>
            </a:r>
            <a:r>
              <a:rPr lang="en-US" sz="1900" dirty="0" smtClean="0">
                <a:latin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ada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hubungan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(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akibat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)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langsung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dari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tindakan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tsb</a:t>
            </a:r>
            <a:endParaRPr lang="en-US" sz="1900" dirty="0" smtClean="0"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900" b="1" dirty="0" smtClean="0">
                <a:solidFill>
                  <a:schemeClr val="tx2"/>
                </a:solidFill>
                <a:latin typeface="Tahoma" pitchFamily="34" charset="0"/>
              </a:rPr>
              <a:t>Damage</a:t>
            </a:r>
            <a:r>
              <a:rPr lang="en-US" sz="1900" dirty="0" smtClean="0">
                <a:latin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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ada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kerusakan</a:t>
            </a:r>
            <a:r>
              <a:rPr lang="en-US" sz="1900" dirty="0" smtClean="0">
                <a:latin typeface="Tahoma" pitchFamily="34" charset="0"/>
                <a:sym typeface="Wingdings" pitchFamily="2" charset="2"/>
              </a:rPr>
              <a:t> yang </a:t>
            </a:r>
            <a:r>
              <a:rPr lang="en-US" sz="1900" dirty="0" err="1" smtClean="0">
                <a:latin typeface="Tahoma" pitchFamily="34" charset="0"/>
                <a:sym typeface="Wingdings" pitchFamily="2" charset="2"/>
              </a:rPr>
              <a:t>ditimbulkan</a:t>
            </a:r>
            <a:endParaRPr lang="en-US" sz="19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prosedur</a:t>
            </a:r>
            <a:r>
              <a:rPr lang="en-US" sz="2100" dirty="0" smtClean="0">
                <a:latin typeface="Tahoma" pitchFamily="34" charset="0"/>
              </a:rPr>
              <a:t>/standard </a:t>
            </a:r>
            <a:r>
              <a:rPr lang="en-US" sz="2100" dirty="0" err="1" smtClean="0">
                <a:latin typeface="Tahoma" pitchFamily="34" charset="0"/>
              </a:rPr>
              <a:t>profesi</a:t>
            </a:r>
            <a:r>
              <a:rPr lang="en-US" sz="2100" dirty="0" smtClean="0">
                <a:latin typeface="Tahoma" pitchFamily="34" charset="0"/>
              </a:rPr>
              <a:t> yang </a:t>
            </a:r>
            <a:r>
              <a:rPr lang="en-US" sz="2100" dirty="0" err="1" smtClean="0">
                <a:latin typeface="Tahoma" pitchFamily="34" charset="0"/>
              </a:rPr>
              <a:t>bersumber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dari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ilmu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kedokteran</a:t>
            </a:r>
            <a:r>
              <a:rPr lang="en-US" sz="2100" dirty="0" smtClean="0">
                <a:latin typeface="Tahoma" pitchFamily="34" charset="0"/>
              </a:rPr>
              <a:t>/</a:t>
            </a:r>
            <a:r>
              <a:rPr lang="en-US" sz="2100" dirty="0" err="1" smtClean="0">
                <a:latin typeface="Tahoma" pitchFamily="34" charset="0"/>
              </a:rPr>
              <a:t>kesehatan</a:t>
            </a:r>
            <a:endParaRPr lang="en-US" sz="21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informed consent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“</a:t>
            </a:r>
            <a:r>
              <a:rPr lang="en-US" sz="2100" dirty="0" err="1" smtClean="0">
                <a:latin typeface="Tahoma" pitchFamily="34" charset="0"/>
              </a:rPr>
              <a:t>rekam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medis</a:t>
            </a:r>
            <a:r>
              <a:rPr lang="en-US" sz="2100" dirty="0" smtClean="0">
                <a:latin typeface="Tahoma" pitchFamily="34" charset="0"/>
              </a:rPr>
              <a:t>” </a:t>
            </a:r>
            <a:r>
              <a:rPr lang="en-US" sz="2100" dirty="0" err="1" smtClean="0">
                <a:latin typeface="Tahoma" pitchFamily="34" charset="0"/>
              </a:rPr>
              <a:t>lengkap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dan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kronologis</a:t>
            </a:r>
            <a:endParaRPr lang="en-US" sz="21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resiko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medis</a:t>
            </a:r>
            <a:r>
              <a:rPr lang="en-US" sz="2100" dirty="0" smtClean="0">
                <a:latin typeface="Tahoma" pitchFamily="34" charset="0"/>
              </a:rPr>
              <a:t> yang </a:t>
            </a:r>
            <a:r>
              <a:rPr lang="en-US" sz="2100" dirty="0" err="1" smtClean="0">
                <a:latin typeface="Tahoma" pitchFamily="34" charset="0"/>
              </a:rPr>
              <a:t>wajar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sesuai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dengan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ilmu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pengetahuan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atau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ahli</a:t>
            </a:r>
            <a:endParaRPr lang="en-US" sz="21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100" dirty="0" smtClean="0">
                <a:latin typeface="Tahoma" pitchFamily="34" charset="0"/>
              </a:rPr>
              <a:t>Ada </a:t>
            </a:r>
            <a:r>
              <a:rPr lang="en-US" sz="2100" dirty="0" err="1" smtClean="0">
                <a:latin typeface="Tahoma" pitchFamily="34" charset="0"/>
              </a:rPr>
              <a:t>tidaknya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alasan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pemaaf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atau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alasan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pembenar</a:t>
            </a:r>
            <a:r>
              <a:rPr lang="en-US" sz="2100" dirty="0" smtClean="0">
                <a:latin typeface="Tahoma" pitchFamily="34" charset="0"/>
              </a:rPr>
              <a:t> </a:t>
            </a:r>
            <a:r>
              <a:rPr lang="en-US" sz="2100" dirty="0" err="1" smtClean="0">
                <a:latin typeface="Tahoma" pitchFamily="34" charset="0"/>
              </a:rPr>
              <a:t>hukum</a:t>
            </a:r>
            <a:endParaRPr lang="en-US" sz="2100" dirty="0" smtClean="0">
              <a:latin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1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5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83224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70C0"/>
                </a:solidFill>
                <a:latin typeface="Tahoma" pitchFamily="34" charset="0"/>
              </a:rPr>
              <a:t>Medical Liability</a:t>
            </a:r>
            <a:br>
              <a:rPr lang="en-US" sz="4000" b="1" dirty="0" smtClean="0">
                <a:solidFill>
                  <a:srgbClr val="0070C0"/>
                </a:solidFill>
                <a:latin typeface="Tahoma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ahoma" pitchFamily="34" charset="0"/>
              </a:rPr>
              <a:t>Tanggung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ahoma" pitchFamily="34" charset="0"/>
              </a:rPr>
              <a:t>jawab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ahoma" pitchFamily="34" charset="0"/>
              </a:rPr>
              <a:t>Medis</a:t>
            </a:r>
            <a:r>
              <a:rPr lang="en-US" sz="2800" b="1" dirty="0" smtClean="0">
                <a:solidFill>
                  <a:srgbClr val="0070C0"/>
                </a:solidFill>
                <a:latin typeface="Tahoma" pitchFamily="34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871663" y="2214563"/>
            <a:ext cx="6526212" cy="3713162"/>
          </a:xfrm>
        </p:spPr>
        <p:txBody>
          <a:bodyPr/>
          <a:lstStyle/>
          <a:p>
            <a:pPr eaLnBrk="1" hangingPunct="1"/>
            <a:r>
              <a:rPr lang="en-US" sz="3700" dirty="0" smtClean="0">
                <a:latin typeface="Tahoma" pitchFamily="34" charset="0"/>
              </a:rPr>
              <a:t>Strict liability	</a:t>
            </a:r>
          </a:p>
          <a:p>
            <a:pPr lvl="2" eaLnBrk="1" hangingPunct="1"/>
            <a:r>
              <a:rPr lang="en-US" sz="3100" dirty="0" err="1" smtClean="0">
                <a:latin typeface="Tahoma" pitchFamily="34" charset="0"/>
              </a:rPr>
              <a:t>Tanggung</a:t>
            </a:r>
            <a:r>
              <a:rPr lang="en-US" sz="3100" dirty="0" smtClean="0">
                <a:latin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</a:rPr>
              <a:t>jawab</a:t>
            </a:r>
            <a:r>
              <a:rPr lang="en-US" sz="3100" dirty="0" smtClean="0">
                <a:latin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</a:rPr>
              <a:t>sendiri</a:t>
            </a:r>
            <a:endParaRPr lang="en-US" sz="3100" dirty="0" smtClean="0">
              <a:latin typeface="Tahoma" pitchFamily="34" charset="0"/>
            </a:endParaRPr>
          </a:p>
          <a:p>
            <a:pPr eaLnBrk="1" hangingPunct="1"/>
            <a:r>
              <a:rPr lang="en-US" sz="3700" dirty="0" smtClean="0">
                <a:latin typeface="Tahoma" pitchFamily="34" charset="0"/>
              </a:rPr>
              <a:t>Vicarious liability</a:t>
            </a:r>
          </a:p>
          <a:p>
            <a:pPr lvl="2" eaLnBrk="1" hangingPunct="1"/>
            <a:r>
              <a:rPr lang="en-US" sz="3100" dirty="0" err="1" smtClean="0">
                <a:latin typeface="Tahoma" pitchFamily="34" charset="0"/>
              </a:rPr>
              <a:t>Tanggung</a:t>
            </a:r>
            <a:r>
              <a:rPr lang="en-US" sz="3100" dirty="0" smtClean="0">
                <a:latin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</a:rPr>
              <a:t>jawab</a:t>
            </a:r>
            <a:r>
              <a:rPr lang="en-US" sz="3100" dirty="0" smtClean="0">
                <a:latin typeface="Tahoma" pitchFamily="34" charset="0"/>
              </a:rPr>
              <a:t> orang lain</a:t>
            </a:r>
          </a:p>
          <a:p>
            <a:pPr eaLnBrk="1" hangingPunct="1"/>
            <a:r>
              <a:rPr lang="en-US" sz="3700" dirty="0" smtClean="0">
                <a:latin typeface="Tahoma" pitchFamily="34" charset="0"/>
              </a:rPr>
              <a:t>Corporate liability</a:t>
            </a:r>
          </a:p>
          <a:p>
            <a:pPr lvl="2" eaLnBrk="1" hangingPunct="1"/>
            <a:r>
              <a:rPr lang="en-US" sz="3100" dirty="0" err="1" smtClean="0">
                <a:latin typeface="Tahoma" pitchFamily="34" charset="0"/>
              </a:rPr>
              <a:t>Tanggung</a:t>
            </a:r>
            <a:r>
              <a:rPr lang="en-US" sz="3100" dirty="0" smtClean="0">
                <a:latin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</a:rPr>
              <a:t>jawab</a:t>
            </a:r>
            <a:r>
              <a:rPr lang="en-US" sz="3100" dirty="0" smtClean="0">
                <a:latin typeface="Tahoma" pitchFamily="34" charset="0"/>
              </a:rPr>
              <a:t> </a:t>
            </a:r>
            <a:r>
              <a:rPr lang="en-US" sz="3100" dirty="0" err="1" smtClean="0">
                <a:latin typeface="Tahoma" pitchFamily="34" charset="0"/>
              </a:rPr>
              <a:t>organisasi</a:t>
            </a:r>
            <a:endParaRPr lang="en-US" sz="31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37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8000" b="1" dirty="0" smtClean="0">
                <a:solidFill>
                  <a:srgbClr val="00B050"/>
                </a:solidFill>
                <a:latin typeface="Adobe Gothic Std B" pitchFamily="34" charset="-128"/>
                <a:ea typeface="Adobe Gothic Std B" pitchFamily="34" charset="-128"/>
              </a:rPr>
              <a:t>PENUTUP</a:t>
            </a:r>
            <a:endParaRPr lang="id-ID" sz="8000" b="1" dirty="0">
              <a:solidFill>
                <a:srgbClr val="00B05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>
                <a:latin typeface="Adobe Gothic Std B" pitchFamily="34" charset="-128"/>
                <a:ea typeface="Adobe Gothic Std B" pitchFamily="34" charset="-128"/>
              </a:rPr>
              <a:t>UU MENGHARUSKAN ADANYA GOOD CLINICAL GOV</a:t>
            </a:r>
          </a:p>
          <a:p>
            <a:r>
              <a:rPr lang="id-ID" dirty="0" smtClean="0">
                <a:latin typeface="Adobe Gothic Std B" pitchFamily="34" charset="-128"/>
                <a:ea typeface="Adobe Gothic Std B" pitchFamily="34" charset="-128"/>
              </a:rPr>
              <a:t>GCG AKAN TERLAKSANA APABILA KOMITE MEDIK BERFUNGSI DENGAN BAIK</a:t>
            </a:r>
          </a:p>
          <a:p>
            <a:r>
              <a:rPr lang="id-ID" dirty="0" smtClean="0">
                <a:latin typeface="Adobe Gothic Std B" pitchFamily="34" charset="-128"/>
                <a:ea typeface="Adobe Gothic Std B" pitchFamily="34" charset="-128"/>
              </a:rPr>
              <a:t>GCG AKAN MENINGKATKAN PRODUKTIFITAS DAN EFISIENSI RS MELALUI MANAJEMEN KINERJA YANG BAIK</a:t>
            </a:r>
            <a:endParaRPr lang="id-ID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48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920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>
                <a:solidFill>
                  <a:srgbClr val="C00000"/>
                </a:solidFill>
              </a:rPr>
              <a:t/>
            </a:r>
            <a:br>
              <a:rPr lang="id-ID" dirty="0">
                <a:solidFill>
                  <a:srgbClr val="C00000"/>
                </a:solidFill>
              </a:rPr>
            </a:br>
            <a:r>
              <a:rPr lang="id-ID" dirty="0" smtClean="0">
                <a:solidFill>
                  <a:srgbClr val="C00000"/>
                </a:solidFill>
              </a:rPr>
              <a:t/>
            </a:r>
            <a:br>
              <a:rPr lang="id-ID" dirty="0" smtClean="0">
                <a:solidFill>
                  <a:srgbClr val="C00000"/>
                </a:solidFill>
              </a:rPr>
            </a:br>
            <a:r>
              <a:rPr lang="id-ID" dirty="0">
                <a:solidFill>
                  <a:srgbClr val="C00000"/>
                </a:solidFill>
              </a:rPr>
              <a:t/>
            </a:r>
            <a:br>
              <a:rPr lang="id-ID" dirty="0">
                <a:solidFill>
                  <a:srgbClr val="C00000"/>
                </a:solidFill>
              </a:rPr>
            </a:br>
            <a:r>
              <a:rPr lang="en-US" sz="67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67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d-ID" sz="6700" b="1" dirty="0" smtClean="0">
                <a:solidFill>
                  <a:schemeClr val="tx2">
                    <a:satMod val="130000"/>
                  </a:schemeClr>
                </a:solidFill>
              </a:rPr>
              <a:t>TERIMA KASIH</a:t>
            </a:r>
            <a:endParaRPr lang="en-US" sz="67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IMG-20160429-WA00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556792"/>
            <a:ext cx="609600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2862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600" dirty="0" smtClean="0">
                <a:solidFill>
                  <a:srgbClr val="0070C0"/>
                </a:solidFill>
                <a:latin typeface="Adobe Gothic Std B" pitchFamily="34" charset="-128"/>
                <a:ea typeface="Adobe Gothic Std B" pitchFamily="34" charset="-128"/>
              </a:rPr>
              <a:t>KATA KUNCI</a:t>
            </a:r>
            <a:endParaRPr lang="id-ID" sz="6600" dirty="0">
              <a:solidFill>
                <a:srgbClr val="0070C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564904"/>
            <a:ext cx="6696744" cy="3195717"/>
          </a:xfrm>
        </p:spPr>
        <p:txBody>
          <a:bodyPr>
            <a:normAutofit/>
          </a:bodyPr>
          <a:lstStyle/>
          <a:p>
            <a:r>
              <a:rPr lang="id-ID" sz="4000" dirty="0" smtClean="0">
                <a:latin typeface="Adobe Gothic Std B" pitchFamily="34" charset="-128"/>
                <a:ea typeface="Adobe Gothic Std B" pitchFamily="34" charset="-128"/>
              </a:rPr>
              <a:t>RUMAH SAKIT</a:t>
            </a:r>
          </a:p>
          <a:p>
            <a:r>
              <a:rPr lang="id-ID" sz="4000" dirty="0" smtClean="0">
                <a:latin typeface="Adobe Gothic Std B" pitchFamily="34" charset="-128"/>
                <a:ea typeface="Adobe Gothic Std B" pitchFamily="34" charset="-128"/>
              </a:rPr>
              <a:t>GOOD CLINICAL    GOVERNANCE</a:t>
            </a:r>
            <a:endParaRPr lang="id-ID" sz="4000" dirty="0"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21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900" y="1022350"/>
            <a:ext cx="8278813" cy="211861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000" b="1" dirty="0" smtClean="0">
                <a:solidFill>
                  <a:srgbClr val="002060"/>
                </a:solidFill>
              </a:rPr>
              <a:t>RUMAH SAKIT</a:t>
            </a:r>
            <a:r>
              <a:rPr lang="en-US" sz="5400" b="1" dirty="0" smtClean="0">
                <a:solidFill>
                  <a:srgbClr val="002060"/>
                </a:solidFill>
              </a:rPr>
              <a:t/>
            </a:r>
            <a:br>
              <a:rPr lang="en-US" sz="5400" b="1" dirty="0" smtClean="0">
                <a:solidFill>
                  <a:srgbClr val="002060"/>
                </a:solidFill>
              </a:rPr>
            </a:br>
            <a:r>
              <a:rPr lang="en-US" sz="4800" b="1" dirty="0" smtClean="0">
                <a:solidFill>
                  <a:srgbClr val="002060"/>
                </a:solidFill>
              </a:rPr>
              <a:t>the most complicated organization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3573016"/>
            <a:ext cx="5616624" cy="3024634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d-ID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PADAT KARYA</a:t>
            </a:r>
          </a:p>
          <a:p>
            <a:pPr marL="571500" indent="-5715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d-ID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PADAT PAKAR</a:t>
            </a:r>
          </a:p>
          <a:p>
            <a:pPr marL="571500" indent="-5715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d-ID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PADAT TEKNOLOGI</a:t>
            </a:r>
          </a:p>
          <a:p>
            <a:pPr marL="571500" indent="-5715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d-ID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PADAT MODAL</a:t>
            </a:r>
          </a:p>
          <a:p>
            <a:pPr marL="571500" indent="-5715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id-ID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PADAT MASALAH</a:t>
            </a:r>
            <a:endParaRPr lang="en-US" sz="3600" b="1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5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30238"/>
            <a:ext cx="7772400" cy="164663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Arial" pitchFamily="34" charset="0"/>
              </a:rPr>
              <a:t>TUNTUTAN MASYARAKAT TERHADAP PELAYANAN RS 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28863"/>
            <a:ext cx="8229600" cy="21796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KEBUTUHAN EMOSIONAL</a:t>
            </a:r>
          </a:p>
          <a:p>
            <a:pPr algn="ctr" eaLnBrk="1" hangingPunct="1">
              <a:defRPr/>
            </a:pPr>
            <a:r>
              <a:rPr lang="en-US" b="1" dirty="0" smtClean="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KEBUTUHAN PROFESIONAL</a:t>
            </a:r>
          </a:p>
          <a:p>
            <a:pPr algn="ctr" eaLnBrk="1" hangingPunct="1">
              <a:defRPr/>
            </a:pPr>
            <a:r>
              <a:rPr lang="en-US" b="1" dirty="0" smtClean="0">
                <a:solidFill>
                  <a:srgbClr val="0070C0"/>
                </a:solidFill>
                <a:latin typeface="Adobe Heiti Std R" pitchFamily="34" charset="-128"/>
                <a:ea typeface="Adobe Heiti Std R" pitchFamily="34" charset="-128"/>
              </a:rPr>
              <a:t>KEBUTUHAN FISIK/TANGIBELS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0070C0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pic>
        <p:nvPicPr>
          <p:cNvPr id="27652" name="Picture 4" descr="bd0661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57650"/>
            <a:ext cx="4191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97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86200" y="2667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KEBUTUHAN</a:t>
            </a:r>
          </a:p>
        </p:txBody>
      </p:sp>
      <p:sp>
        <p:nvSpPr>
          <p:cNvPr id="28675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3581400" y="3048000"/>
            <a:ext cx="2895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d-ID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EMOSIONAL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029200" y="304800"/>
            <a:ext cx="3657600" cy="2438400"/>
          </a:xfrm>
          <a:prstGeom prst="wedgeEllipseCallout">
            <a:avLst>
              <a:gd name="adj1" fmla="val -6639"/>
              <a:gd name="adj2" fmla="val 722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RAMAH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Pelanggan butuh sikap sopan dan  bersahabat dari para petugas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 rot="-5475275">
            <a:off x="1181894" y="-418306"/>
            <a:ext cx="2819400" cy="4265612"/>
          </a:xfrm>
          <a:prstGeom prst="wedgeEllipseCallout">
            <a:avLst>
              <a:gd name="adj1" fmla="val -60829"/>
              <a:gd name="adj2" fmla="val 1807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eaVert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KOMUNIKASI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Pelanggan butuh informasi dalam bahasa yang dia mengerti dan butuh didengarkan keluhannya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304800" y="3733800"/>
            <a:ext cx="3657600" cy="2819400"/>
          </a:xfrm>
          <a:prstGeom prst="wedgeEllipseCallout">
            <a:avLst>
              <a:gd name="adj1" fmla="val 51778"/>
              <a:gd name="adj2" fmla="val -40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RASA AMAN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Pelanggan butuh bebas dari rasa takut, bebas dari keraguan dan bahaya</a:t>
            </a:r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5943600" y="3657600"/>
            <a:ext cx="3124200" cy="2971800"/>
          </a:xfrm>
          <a:prstGeom prst="wedgeEllipseCallout">
            <a:avLst>
              <a:gd name="adj1" fmla="val -53403"/>
              <a:gd name="adj2" fmla="val -430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RASA DITERIMA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Pelanggan butuh kemudahan untuk menghu-bungi petugas</a:t>
            </a:r>
          </a:p>
        </p:txBody>
      </p:sp>
      <p:pic>
        <p:nvPicPr>
          <p:cNvPr id="28680" name="Picture 8" descr="pe0167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600450"/>
            <a:ext cx="3429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4727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 autoUpdateAnimBg="0"/>
      <p:bldP spid="47109" grpId="0" animBg="1" autoUpdateAnimBg="0"/>
      <p:bldP spid="47110" grpId="0" animBg="1" autoUpdateAnimBg="0"/>
      <p:bldP spid="471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962400" y="609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581400" y="339725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KEBUTUHAN</a:t>
            </a:r>
          </a:p>
        </p:txBody>
      </p:sp>
      <p:pic>
        <p:nvPicPr>
          <p:cNvPr id="29700" name="Picture 4" descr="bd0660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76400"/>
            <a:ext cx="3429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572000" y="4343400"/>
            <a:ext cx="4419600" cy="2438400"/>
          </a:xfrm>
          <a:prstGeom prst="cloudCallout">
            <a:avLst>
              <a:gd name="adj1" fmla="val -49963"/>
              <a:gd name="adj2" fmla="val -6809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endParaRPr lang="en-US" sz="2400" b="1">
              <a:latin typeface="Times New Roman" pitchFamily="18" charset="0"/>
            </a:endParaRP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UNDERSTANDING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Dapat memahami kebutuhan pelanggan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 rot="-10760774">
            <a:off x="76200" y="3886200"/>
            <a:ext cx="3962400" cy="2743200"/>
          </a:xfrm>
          <a:prstGeom prst="cloudCallout">
            <a:avLst>
              <a:gd name="adj1" fmla="val -29625"/>
              <a:gd name="adj2" fmla="val 7250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CREDIBILITY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Dapat dipercaya karena  karena kejujuran yang dilakukan 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5791200" y="838200"/>
            <a:ext cx="3276600" cy="2971800"/>
          </a:xfrm>
          <a:prstGeom prst="cloudCallout">
            <a:avLst>
              <a:gd name="adj1" fmla="val -67102"/>
              <a:gd name="adj2" fmla="val 55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endParaRPr lang="en-US" sz="2000" b="1">
              <a:latin typeface="Times New Roman" pitchFamily="18" charset="0"/>
            </a:endParaRPr>
          </a:p>
          <a:p>
            <a:pPr algn="ctr" eaLnBrk="1" hangingPunct="1"/>
            <a:r>
              <a:rPr lang="en-US" sz="2000" b="1">
                <a:latin typeface="Times New Roman" pitchFamily="18" charset="0"/>
              </a:rPr>
              <a:t>COMPETENCY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Pengetahuan &amp; Ketrampilan yang sesuai dan memadai</a:t>
            </a: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 rot="-5393248">
            <a:off x="430212" y="-103187"/>
            <a:ext cx="3025775" cy="3886200"/>
          </a:xfrm>
          <a:prstGeom prst="cloudCallout">
            <a:avLst>
              <a:gd name="adj1" fmla="val -42472"/>
              <a:gd name="adj2" fmla="val 4146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eaVert"/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RELIABILITY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Kemampuan yang ditunjukkan sesuai dengan yang dijanjikan</a:t>
            </a:r>
          </a:p>
        </p:txBody>
      </p:sp>
      <p:sp>
        <p:nvSpPr>
          <p:cNvPr id="29705" name="WordArt 9" descr="White marble"/>
          <p:cNvSpPr>
            <a:spLocks noChangeArrowheads="1" noChangeShapeType="1" noTextEdit="1"/>
          </p:cNvSpPr>
          <p:nvPr/>
        </p:nvSpPr>
        <p:spPr bwMode="auto">
          <a:xfrm>
            <a:off x="3276600" y="685800"/>
            <a:ext cx="320040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d-ID" sz="2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PROFESIONAL</a:t>
            </a:r>
          </a:p>
        </p:txBody>
      </p:sp>
    </p:spTree>
    <p:extLst>
      <p:ext uri="{BB962C8B-B14F-4D97-AF65-F5344CB8AC3E}">
        <p14:creationId xmlns:p14="http://schemas.microsoft.com/office/powerpoint/2010/main" xmlns="" val="186066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 autoUpdateAnimBg="0"/>
      <p:bldP spid="48134" grpId="0" animBg="1" autoUpdateAnimBg="0"/>
      <p:bldP spid="48135" grpId="0" animBg="1" autoUpdateAnimBg="0"/>
      <p:bldP spid="481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1524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KEBUTUHAN TANGIBELS</a:t>
            </a:r>
          </a:p>
        </p:txBody>
      </p:sp>
      <p:sp>
        <p:nvSpPr>
          <p:cNvPr id="30723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396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id-ID" sz="2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PRAKTIKAL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029200" y="304800"/>
            <a:ext cx="3200400" cy="1371600"/>
          </a:xfrm>
          <a:prstGeom prst="wedgeRectCallout">
            <a:avLst>
              <a:gd name="adj1" fmla="val 38940"/>
              <a:gd name="adj2" fmla="val 528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000" b="1">
                <a:latin typeface="Times New Roman" pitchFamily="18" charset="0"/>
              </a:rPr>
              <a:t>PENAMPILAN FISIK GEDUNG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Kebersihan, Dekorasi, Penyinaran, Ventilasi, TV dll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533400" y="1295400"/>
            <a:ext cx="3657600" cy="2743200"/>
          </a:xfrm>
          <a:prstGeom prst="wedgeRectCallout">
            <a:avLst>
              <a:gd name="adj1" fmla="val 6338"/>
              <a:gd name="adj2" fmla="val -5561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2000" b="1">
                <a:latin typeface="Times New Roman" pitchFamily="18" charset="0"/>
              </a:rPr>
              <a:t>PENAMPILAN PETUGAS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Pakaian/Uniform, Kebersihan, Kerapian, dan Keserasian</a:t>
            </a:r>
          </a:p>
        </p:txBody>
      </p:sp>
      <p:pic>
        <p:nvPicPr>
          <p:cNvPr id="30726" name="Picture 6" descr="bd0876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276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 descr="pe01023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275" y="2286000"/>
            <a:ext cx="15589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8" descr="pe0102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25813" y="2346325"/>
            <a:ext cx="86518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4648200" y="3810000"/>
            <a:ext cx="4267200" cy="2819400"/>
          </a:xfrm>
          <a:prstGeom prst="wedgeRectCallout">
            <a:avLst>
              <a:gd name="adj1" fmla="val -17301"/>
              <a:gd name="adj2" fmla="val -547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000" b="1">
                <a:latin typeface="Times New Roman" pitchFamily="18" charset="0"/>
              </a:rPr>
              <a:t>PERALATAN DALAM KEADAAN SIAP PAKAI</a:t>
            </a:r>
          </a:p>
        </p:txBody>
      </p:sp>
      <p:pic>
        <p:nvPicPr>
          <p:cNvPr id="30730" name="Picture 10" descr="WHELCH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1538" y="5486400"/>
            <a:ext cx="11858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1" descr="AMBULN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800"/>
            <a:ext cx="2895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304800" y="4191000"/>
            <a:ext cx="3886200" cy="2362200"/>
          </a:xfrm>
          <a:prstGeom prst="wedgeRectCallout">
            <a:avLst>
              <a:gd name="adj1" fmla="val 10537"/>
              <a:gd name="adj2" fmla="val -55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n-US" sz="2000" b="1">
                <a:latin typeface="Times New Roman" pitchFamily="18" charset="0"/>
              </a:rPr>
              <a:t>MAKANAN &amp; MINUMAN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Kualitas, jumlah, panas, dingin, rupa, cara menyajikan, dll.</a:t>
            </a:r>
          </a:p>
          <a:p>
            <a:pPr eaLnBrk="1" hangingPunct="1"/>
            <a:endParaRPr lang="en-US" sz="2000">
              <a:latin typeface="Times New Roman" pitchFamily="18" charset="0"/>
            </a:endParaRPr>
          </a:p>
        </p:txBody>
      </p:sp>
      <p:pic>
        <p:nvPicPr>
          <p:cNvPr id="30733" name="Picture 13" descr="bd08049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43538"/>
            <a:ext cx="129540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4" descr="bd08167_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75250"/>
            <a:ext cx="18097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39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 autoUpdateAnimBg="0"/>
      <p:bldP spid="49157" grpId="0" animBg="1" autoUpdateAnimBg="0"/>
      <p:bldP spid="49161" grpId="0" animBg="1" autoUpdateAnimBg="0"/>
      <p:bldP spid="4916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350" y="6350"/>
            <a:ext cx="9129713" cy="68437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50000">
                <a:srgbClr val="990000"/>
              </a:gs>
              <a:gs pos="100000">
                <a:srgbClr val="0033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000099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99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/>
            <a:endParaRPr lang="en-GB">
              <a:latin typeface="Times New Roman" pitchFamily="18" charset="0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727325" y="2286000"/>
            <a:ext cx="2743200" cy="2514600"/>
          </a:xfrm>
          <a:prstGeom prst="ellips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289050" y="152400"/>
            <a:ext cx="686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FF00"/>
                </a:solidFill>
                <a:latin typeface="Bimini" pitchFamily="34" charset="0"/>
              </a:rPr>
              <a:t> Pelayanan Prima Rumah Sakit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760788" y="2024063"/>
            <a:ext cx="1382716" cy="5286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impson" pitchFamily="2" charset="0"/>
              </a:rPr>
              <a:t>Safety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416175" y="2751138"/>
            <a:ext cx="1075936" cy="52322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impson" pitchFamily="2" charset="0"/>
              </a:rPr>
              <a:t>Quality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482541" y="3890963"/>
            <a:ext cx="1180131" cy="52322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Simpson" pitchFamily="2" charset="0"/>
              </a:rPr>
              <a:t>Delivery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181133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en-US" sz="2400" b="1">
              <a:solidFill>
                <a:srgbClr val="66FFFF"/>
              </a:solidFill>
              <a:latin typeface="Bangle" pitchFamily="2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TQM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Standard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SOP </a:t>
            </a:r>
          </a:p>
          <a:p>
            <a:pPr>
              <a:lnSpc>
                <a:spcPct val="80000"/>
              </a:lnSpc>
            </a:pPr>
            <a:endParaRPr lang="en-US" sz="2400" b="1">
              <a:solidFill>
                <a:srgbClr val="66FFFF"/>
              </a:solidFill>
              <a:latin typeface="Bangle" pitchFamily="2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en-US" sz="2400" b="1">
              <a:solidFill>
                <a:srgbClr val="66FFFF"/>
              </a:solidFill>
              <a:latin typeface="Bangle" pitchFamily="2" charset="0"/>
            </a:endParaRPr>
          </a:p>
        </p:txBody>
      </p:sp>
      <p:sp>
        <p:nvSpPr>
          <p:cNvPr id="44042" name="Freeform 10"/>
          <p:cNvSpPr>
            <a:spLocks/>
          </p:cNvSpPr>
          <p:nvPr/>
        </p:nvSpPr>
        <p:spPr bwMode="auto">
          <a:xfrm rot="2523764">
            <a:off x="2651125" y="3276600"/>
            <a:ext cx="3048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96"/>
              </a:cxn>
              <a:cxn ang="0">
                <a:pos x="96" y="96"/>
              </a:cxn>
              <a:cxn ang="0">
                <a:pos x="48" y="192"/>
              </a:cxn>
              <a:cxn ang="0">
                <a:pos x="0" y="0"/>
              </a:cxn>
            </a:cxnLst>
            <a:rect l="0" t="0" r="r" b="b"/>
            <a:pathLst>
              <a:path w="192" h="192">
                <a:moveTo>
                  <a:pt x="0" y="0"/>
                </a:moveTo>
                <a:lnTo>
                  <a:pt x="192" y="96"/>
                </a:lnTo>
                <a:lnTo>
                  <a:pt x="96" y="96"/>
                </a:lnTo>
                <a:lnTo>
                  <a:pt x="48" y="192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5013325" y="2976563"/>
            <a:ext cx="1201749" cy="5286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impson" pitchFamily="2" charset="0"/>
              </a:rPr>
              <a:t>Cost</a:t>
            </a:r>
          </a:p>
        </p:txBody>
      </p:sp>
      <p:sp>
        <p:nvSpPr>
          <p:cNvPr id="44044" name="Freeform 12"/>
          <p:cNvSpPr>
            <a:spLocks/>
          </p:cNvSpPr>
          <p:nvPr/>
        </p:nvSpPr>
        <p:spPr bwMode="auto">
          <a:xfrm rot="1625733">
            <a:off x="3413125" y="22098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96" y="96"/>
              </a:cxn>
              <a:cxn ang="0">
                <a:pos x="144" y="192"/>
              </a:cxn>
              <a:cxn ang="0">
                <a:pos x="192" y="0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96"/>
                </a:lnTo>
                <a:lnTo>
                  <a:pt x="96" y="96"/>
                </a:lnTo>
                <a:lnTo>
                  <a:pt x="144" y="192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045" name="Freeform 13"/>
          <p:cNvSpPr>
            <a:spLocks/>
          </p:cNvSpPr>
          <p:nvPr/>
        </p:nvSpPr>
        <p:spPr bwMode="auto">
          <a:xfrm rot="-14653840">
            <a:off x="5165725" y="27432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96" y="96"/>
              </a:cxn>
              <a:cxn ang="0">
                <a:pos x="144" y="192"/>
              </a:cxn>
              <a:cxn ang="0">
                <a:pos x="192" y="0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96"/>
                </a:lnTo>
                <a:lnTo>
                  <a:pt x="96" y="96"/>
                </a:lnTo>
                <a:lnTo>
                  <a:pt x="144" y="192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046" name="Freeform 14"/>
          <p:cNvSpPr>
            <a:spLocks/>
          </p:cNvSpPr>
          <p:nvPr/>
        </p:nvSpPr>
        <p:spPr bwMode="auto">
          <a:xfrm rot="-6968922">
            <a:off x="3336925" y="44958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96" y="96"/>
              </a:cxn>
              <a:cxn ang="0">
                <a:pos x="144" y="192"/>
              </a:cxn>
              <a:cxn ang="0">
                <a:pos x="192" y="0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96"/>
                </a:lnTo>
                <a:lnTo>
                  <a:pt x="96" y="96"/>
                </a:lnTo>
                <a:lnTo>
                  <a:pt x="144" y="192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530600" y="838200"/>
            <a:ext cx="187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-K-3</a:t>
            </a: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-Building</a:t>
            </a: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-Instruments</a:t>
            </a:r>
          </a:p>
          <a:p>
            <a:pPr>
              <a:lnSpc>
                <a:spcPct val="70000"/>
              </a:lnSpc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-Accuracy</a:t>
            </a:r>
          </a:p>
          <a:p>
            <a:pPr>
              <a:lnSpc>
                <a:spcPct val="70000"/>
              </a:lnSpc>
            </a:pPr>
            <a:endParaRPr lang="en-US" sz="2400" b="1">
              <a:solidFill>
                <a:srgbClr val="66FFFF"/>
              </a:solidFill>
              <a:latin typeface="Bangle" pitchFamily="2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357950" y="2667000"/>
            <a:ext cx="25003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endParaRPr lang="en-US" sz="2400" b="1" dirty="0">
              <a:solidFill>
                <a:srgbClr val="66FFFF"/>
              </a:solidFill>
              <a:latin typeface="Bangle" pitchFamily="2" charset="0"/>
            </a:endParaRPr>
          </a:p>
          <a:p>
            <a:pPr>
              <a:lnSpc>
                <a:spcPct val="7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Empowering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Tariff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Efficiency</a:t>
            </a:r>
          </a:p>
          <a:p>
            <a:pPr>
              <a:lnSpc>
                <a:spcPct val="70000"/>
              </a:lnSpc>
              <a:buFontTx/>
              <a:buChar char="-"/>
            </a:pPr>
            <a:r>
              <a:rPr lang="en-US" sz="2400" b="1" dirty="0" err="1">
                <a:solidFill>
                  <a:srgbClr val="66FFFF"/>
                </a:solidFill>
                <a:latin typeface="Bangle" pitchFamily="2" charset="0"/>
              </a:rPr>
              <a:t>Kesejahteraan</a:t>
            </a:r>
            <a:endParaRPr lang="en-US" sz="2400" b="1" dirty="0">
              <a:solidFill>
                <a:srgbClr val="66FFFF"/>
              </a:solidFill>
              <a:latin typeface="Bangle" pitchFamily="2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479437" y="4114800"/>
            <a:ext cx="1217000" cy="52322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Simpson" pitchFamily="2" charset="0"/>
              </a:rPr>
              <a:t>Morality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618163" y="4784725"/>
            <a:ext cx="3516312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Values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Shifting paradigm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-Expected behavior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Commitment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Accountability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 dirty="0">
                <a:solidFill>
                  <a:srgbClr val="66FFFF"/>
                </a:solidFill>
                <a:latin typeface="Bangle" pitchFamily="2" charset="0"/>
              </a:rPr>
              <a:t>Emotional Intelligence</a:t>
            </a:r>
          </a:p>
        </p:txBody>
      </p:sp>
      <p:sp>
        <p:nvSpPr>
          <p:cNvPr id="44051" name="Freeform 19"/>
          <p:cNvSpPr>
            <a:spLocks/>
          </p:cNvSpPr>
          <p:nvPr/>
        </p:nvSpPr>
        <p:spPr bwMode="auto">
          <a:xfrm rot="-10759202">
            <a:off x="5257800" y="3962400"/>
            <a:ext cx="304800" cy="3048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96"/>
              </a:cxn>
              <a:cxn ang="0">
                <a:pos x="96" y="96"/>
              </a:cxn>
              <a:cxn ang="0">
                <a:pos x="144" y="192"/>
              </a:cxn>
              <a:cxn ang="0">
                <a:pos x="192" y="0"/>
              </a:cxn>
            </a:cxnLst>
            <a:rect l="0" t="0" r="r" b="b"/>
            <a:pathLst>
              <a:path w="192" h="192">
                <a:moveTo>
                  <a:pt x="192" y="0"/>
                </a:moveTo>
                <a:lnTo>
                  <a:pt x="0" y="96"/>
                </a:lnTo>
                <a:lnTo>
                  <a:pt x="96" y="96"/>
                </a:lnTo>
                <a:lnTo>
                  <a:pt x="144" y="192"/>
                </a:lnTo>
                <a:lnTo>
                  <a:pt x="19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838200" y="4530725"/>
            <a:ext cx="31146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-Kecepatan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Etika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Tidak membedakan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400" b="1">
                <a:solidFill>
                  <a:srgbClr val="66FFFF"/>
                </a:solidFill>
                <a:latin typeface="Bangle" pitchFamily="2" charset="0"/>
              </a:rPr>
              <a:t>Empathy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3362325" y="3182938"/>
            <a:ext cx="16970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FF66"/>
                </a:solidFill>
                <a:latin typeface="Bimini" pitchFamily="34" charset="0"/>
              </a:rPr>
              <a:t>EQUITY</a:t>
            </a:r>
          </a:p>
        </p:txBody>
      </p:sp>
    </p:spTree>
    <p:extLst>
      <p:ext uri="{BB962C8B-B14F-4D97-AF65-F5344CB8AC3E}">
        <p14:creationId xmlns:p14="http://schemas.microsoft.com/office/powerpoint/2010/main" xmlns="" val="1539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</TotalTime>
  <Words>728</Words>
  <Application>Microsoft Office PowerPoint</Application>
  <PresentationFormat>On-screen Show (4:3)</PresentationFormat>
  <Paragraphs>187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PENERAPAN GOOD CLINICAL GOVERNANCE DI RUMAH SAKIT</vt:lpstr>
      <vt:lpstr>   GLOBALIZATION IN HEALTH SECTOR</vt:lpstr>
      <vt:lpstr>KATA KUNCI</vt:lpstr>
      <vt:lpstr>RUMAH SAKIT the most complicated organization</vt:lpstr>
      <vt:lpstr>TUNTUTAN MASYARAKAT TERHADAP PELAYANAN RS  </vt:lpstr>
      <vt:lpstr>Slide 6</vt:lpstr>
      <vt:lpstr>Slide 7</vt:lpstr>
      <vt:lpstr>Slide 8</vt:lpstr>
      <vt:lpstr>Slide 9</vt:lpstr>
      <vt:lpstr>PERUBAHAN DI LINGKUNGAN RS   Apa scenario kita???</vt:lpstr>
      <vt:lpstr>What are the options for hospital arrangements?</vt:lpstr>
      <vt:lpstr>GOOD  GOVERNANCE DI RS</vt:lpstr>
      <vt:lpstr>UU NO 44 TH 2009 TENTANG RS</vt:lpstr>
      <vt:lpstr>GOOD CORPORATE GOVERNANCE</vt:lpstr>
      <vt:lpstr>GOOD CLINICAL GOVERNANCE</vt:lpstr>
      <vt:lpstr>UNSUR GOOD CLINICAL GOV</vt:lpstr>
      <vt:lpstr>Filosofi (UU Praktek Kedokteran)</vt:lpstr>
      <vt:lpstr>MANAJEMEN RUMAH SAKIT  TERKAIT UUPK Adib A Yahya (Ketua Persi)</vt:lpstr>
      <vt:lpstr>Slide 19</vt:lpstr>
      <vt:lpstr>   ETIK – DISIPLIN PROFESI – HUKUM PIDANA      Budi Sampurna</vt:lpstr>
      <vt:lpstr>Malpractice Adalah perilaku buruk yang terjadi dari tugas profesi yang dinyatakan dengan adanya pelanggaran etika, hukum &amp; disiplin</vt:lpstr>
      <vt:lpstr>Medical Liability (Tanggung jawab Medis)</vt:lpstr>
      <vt:lpstr>PENUTUP</vt:lpstr>
      <vt:lpstr>     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PERADI</dc:title>
  <dc:creator>SAMSUNG</dc:creator>
  <cp:lastModifiedBy>Marketing</cp:lastModifiedBy>
  <cp:revision>16</cp:revision>
  <dcterms:created xsi:type="dcterms:W3CDTF">2019-09-26T02:32:56Z</dcterms:created>
  <dcterms:modified xsi:type="dcterms:W3CDTF">2019-10-15T04:09:15Z</dcterms:modified>
</cp:coreProperties>
</file>