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88" r:id="rId4"/>
    <p:sldId id="278" r:id="rId5"/>
    <p:sldId id="286" r:id="rId6"/>
    <p:sldId id="287" r:id="rId7"/>
    <p:sldId id="285" r:id="rId8"/>
    <p:sldId id="284" r:id="rId9"/>
    <p:sldId id="283" r:id="rId10"/>
    <p:sldId id="282" r:id="rId11"/>
    <p:sldId id="281" r:id="rId12"/>
    <p:sldId id="280" r:id="rId13"/>
    <p:sldId id="294" r:id="rId14"/>
    <p:sldId id="295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6296F"/>
    <a:srgbClr val="8E290A"/>
    <a:srgbClr val="000066"/>
    <a:srgbClr val="003399"/>
    <a:srgbClr val="2D0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7142-C7D1-42E0-95B5-CD093270D65E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30394-728A-4992-B112-22F7F6568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3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0A1584-0C44-4132-A4BA-996B72C04D7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68A7CC-3C29-45EB-BE39-02DAB7C6AF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458200" cy="1470025"/>
          </a:xfrm>
        </p:spPr>
        <p:txBody>
          <a:bodyPr/>
          <a:lstStyle/>
          <a:p>
            <a:pPr algn="ctr"/>
            <a:r>
              <a:rPr lang="en-US" b="1" dirty="0"/>
              <a:t>PERLINDUNGAN KONSUMEN LAYANAN JASA KESEHATAN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: I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Putu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Armaya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, SH</a:t>
            </a:r>
          </a:p>
          <a:p>
            <a:pPr algn="ctr"/>
            <a:endParaRPr lang="en-US" dirty="0">
              <a:solidFill>
                <a:srgbClr val="36296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Ketua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Yayasan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Perlindungan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dirty="0">
                <a:solidFill>
                  <a:srgbClr val="36296F"/>
                </a:solidFill>
                <a:latin typeface="Arial" pitchFamily="34" charset="0"/>
                <a:cs typeface="Arial" pitchFamily="34" charset="0"/>
              </a:rPr>
              <a:t> Bali </a:t>
            </a:r>
          </a:p>
        </p:txBody>
      </p:sp>
    </p:spTree>
    <p:extLst>
      <p:ext uri="{BB962C8B-B14F-4D97-AF65-F5344CB8AC3E}">
        <p14:creationId xmlns:p14="http://schemas.microsoft.com/office/powerpoint/2010/main" val="322619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ADVOKASI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>
                <a:solidFill>
                  <a:srgbClr val="36296F"/>
                </a:solidFill>
              </a:rPr>
              <a:t>Selanjutnya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apabila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hak-haknya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dilanggar</a:t>
            </a:r>
            <a:r>
              <a:rPr lang="en-US" dirty="0">
                <a:solidFill>
                  <a:srgbClr val="36296F"/>
                </a:solidFill>
              </a:rPr>
              <a:t>, </a:t>
            </a:r>
            <a:r>
              <a:rPr lang="en-US" dirty="0" err="1">
                <a:solidFill>
                  <a:srgbClr val="36296F"/>
                </a:solidFill>
              </a:rPr>
              <a:t>maka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upaya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hukum</a:t>
            </a:r>
            <a:r>
              <a:rPr lang="en-US" dirty="0">
                <a:solidFill>
                  <a:srgbClr val="36296F"/>
                </a:solidFill>
              </a:rPr>
              <a:t> yang </a:t>
            </a:r>
            <a:r>
              <a:rPr lang="en-US" dirty="0" err="1">
                <a:solidFill>
                  <a:srgbClr val="36296F"/>
                </a:solidFill>
              </a:rPr>
              <a:t>tersedia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bagi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pasien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adalah</a:t>
            </a:r>
            <a:r>
              <a:rPr lang="en-US" dirty="0">
                <a:solidFill>
                  <a:srgbClr val="36296F"/>
                </a:solidFill>
              </a:rPr>
              <a:t>: </a:t>
            </a:r>
          </a:p>
          <a:p>
            <a:pPr marL="109728" indent="0">
              <a:buNone/>
            </a:pPr>
            <a:r>
              <a:rPr lang="en-US" dirty="0">
                <a:solidFill>
                  <a:srgbClr val="36296F"/>
                </a:solidFill>
              </a:rPr>
              <a:t>1.      </a:t>
            </a:r>
            <a:r>
              <a:rPr lang="en-US" dirty="0" err="1">
                <a:solidFill>
                  <a:srgbClr val="36296F"/>
                </a:solidFill>
              </a:rPr>
              <a:t>Mengajukan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gugatan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kepada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pelaku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usaha</a:t>
            </a:r>
            <a:r>
              <a:rPr lang="en-US" dirty="0">
                <a:solidFill>
                  <a:srgbClr val="36296F"/>
                </a:solidFill>
              </a:rPr>
              <a:t>, </a:t>
            </a:r>
            <a:r>
              <a:rPr lang="en-US" dirty="0" err="1">
                <a:solidFill>
                  <a:srgbClr val="36296F"/>
                </a:solidFill>
              </a:rPr>
              <a:t>baik</a:t>
            </a:r>
            <a:r>
              <a:rPr lang="en-US" dirty="0">
                <a:solidFill>
                  <a:srgbClr val="36296F"/>
                </a:solidFill>
              </a:rPr>
              <a:t> 	</a:t>
            </a:r>
            <a:r>
              <a:rPr lang="en-US" dirty="0" err="1">
                <a:solidFill>
                  <a:srgbClr val="36296F"/>
                </a:solidFill>
              </a:rPr>
              <a:t>kepada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lembaga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peradilan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umum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maupun</a:t>
            </a:r>
            <a:r>
              <a:rPr lang="en-US" dirty="0">
                <a:solidFill>
                  <a:srgbClr val="36296F"/>
                </a:solidFill>
              </a:rPr>
              <a:t> 	</a:t>
            </a:r>
            <a:r>
              <a:rPr lang="en-US" dirty="0" err="1">
                <a:solidFill>
                  <a:srgbClr val="36296F"/>
                </a:solidFill>
              </a:rPr>
              <a:t>kepada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lembaga</a:t>
            </a:r>
            <a:r>
              <a:rPr lang="en-US" dirty="0">
                <a:solidFill>
                  <a:srgbClr val="36296F"/>
                </a:solidFill>
              </a:rPr>
              <a:t> yang </a:t>
            </a:r>
            <a:r>
              <a:rPr lang="en-US" dirty="0" err="1">
                <a:solidFill>
                  <a:srgbClr val="36296F"/>
                </a:solidFill>
              </a:rPr>
              <a:t>secara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khusus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berwenang</a:t>
            </a:r>
            <a:r>
              <a:rPr lang="en-US" dirty="0">
                <a:solidFill>
                  <a:srgbClr val="36296F"/>
                </a:solidFill>
              </a:rPr>
              <a:t> 	</a:t>
            </a:r>
            <a:r>
              <a:rPr lang="en-US" dirty="0" err="1">
                <a:solidFill>
                  <a:srgbClr val="36296F"/>
                </a:solidFill>
              </a:rPr>
              <a:t>menyelesaikan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sengketa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antara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konsumen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dan</a:t>
            </a:r>
            <a:r>
              <a:rPr lang="en-US" dirty="0">
                <a:solidFill>
                  <a:srgbClr val="36296F"/>
                </a:solidFill>
              </a:rPr>
              <a:t> 	</a:t>
            </a:r>
            <a:r>
              <a:rPr lang="en-US" dirty="0" err="1">
                <a:solidFill>
                  <a:srgbClr val="36296F"/>
                </a:solidFill>
              </a:rPr>
              <a:t>pelaku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usaha</a:t>
            </a:r>
            <a:r>
              <a:rPr lang="en-US" dirty="0">
                <a:solidFill>
                  <a:srgbClr val="36296F"/>
                </a:solidFill>
              </a:rPr>
              <a:t> (</a:t>
            </a:r>
            <a:r>
              <a:rPr lang="en-US" dirty="0" err="1">
                <a:solidFill>
                  <a:srgbClr val="36296F"/>
                </a:solidFill>
              </a:rPr>
              <a:t>Pasal</a:t>
            </a:r>
            <a:r>
              <a:rPr lang="en-US" dirty="0">
                <a:solidFill>
                  <a:srgbClr val="36296F"/>
                </a:solidFill>
              </a:rPr>
              <a:t> 45 UUPK) </a:t>
            </a:r>
            <a:r>
              <a:rPr lang="en-US" dirty="0" err="1">
                <a:solidFill>
                  <a:srgbClr val="36296F"/>
                </a:solidFill>
              </a:rPr>
              <a:t>Atau</a:t>
            </a:r>
            <a:r>
              <a:rPr lang="en-US" dirty="0">
                <a:solidFill>
                  <a:srgbClr val="36296F"/>
                </a:solidFill>
              </a:rPr>
              <a:t> BPSK</a:t>
            </a:r>
          </a:p>
          <a:p>
            <a:pPr marL="109728" indent="0">
              <a:buNone/>
            </a:pPr>
            <a:r>
              <a:rPr lang="en-US" dirty="0">
                <a:solidFill>
                  <a:srgbClr val="36296F"/>
                </a:solidFill>
              </a:rPr>
              <a:t>2.      </a:t>
            </a:r>
            <a:r>
              <a:rPr lang="en-US" dirty="0" err="1">
                <a:solidFill>
                  <a:srgbClr val="36296F"/>
                </a:solidFill>
              </a:rPr>
              <a:t>Melaporkan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kepada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polisi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atau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penyidik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lainnya</a:t>
            </a:r>
            <a:r>
              <a:rPr lang="en-US" dirty="0">
                <a:solidFill>
                  <a:srgbClr val="36296F"/>
                </a:solidFill>
              </a:rPr>
              <a:t>. 	Hal </a:t>
            </a:r>
            <a:r>
              <a:rPr lang="en-US" dirty="0" err="1">
                <a:solidFill>
                  <a:srgbClr val="36296F"/>
                </a:solidFill>
              </a:rPr>
              <a:t>ini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karena</a:t>
            </a:r>
            <a:r>
              <a:rPr lang="en-US" dirty="0">
                <a:solidFill>
                  <a:srgbClr val="36296F"/>
                </a:solidFill>
              </a:rPr>
              <a:t> di </a:t>
            </a:r>
            <a:r>
              <a:rPr lang="en-US" dirty="0" err="1">
                <a:solidFill>
                  <a:srgbClr val="36296F"/>
                </a:solidFill>
              </a:rPr>
              <a:t>setiap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undang-undang</a:t>
            </a:r>
            <a:r>
              <a:rPr lang="en-US" dirty="0">
                <a:solidFill>
                  <a:srgbClr val="36296F"/>
                </a:solidFill>
              </a:rPr>
              <a:t> yang 	</a:t>
            </a:r>
            <a:r>
              <a:rPr lang="en-US" dirty="0" err="1">
                <a:solidFill>
                  <a:srgbClr val="36296F"/>
                </a:solidFill>
              </a:rPr>
              <a:t>disebutkan</a:t>
            </a:r>
            <a:r>
              <a:rPr lang="en-US" dirty="0">
                <a:solidFill>
                  <a:srgbClr val="36296F"/>
                </a:solidFill>
              </a:rPr>
              <a:t> di </a:t>
            </a:r>
            <a:r>
              <a:rPr lang="en-US" dirty="0" err="1">
                <a:solidFill>
                  <a:srgbClr val="36296F"/>
                </a:solidFill>
              </a:rPr>
              <a:t>atas</a:t>
            </a:r>
            <a:r>
              <a:rPr lang="en-US" dirty="0">
                <a:solidFill>
                  <a:srgbClr val="36296F"/>
                </a:solidFill>
              </a:rPr>
              <a:t>, </a:t>
            </a:r>
            <a:r>
              <a:rPr lang="en-US" dirty="0" err="1">
                <a:solidFill>
                  <a:srgbClr val="36296F"/>
                </a:solidFill>
              </a:rPr>
              <a:t>terdapat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ketentuan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sanksi</a:t>
            </a:r>
            <a:r>
              <a:rPr lang="en-US" dirty="0">
                <a:solidFill>
                  <a:srgbClr val="36296F"/>
                </a:solidFill>
              </a:rPr>
              <a:t> 	</a:t>
            </a:r>
            <a:r>
              <a:rPr lang="en-US" dirty="0" err="1">
                <a:solidFill>
                  <a:srgbClr val="36296F"/>
                </a:solidFill>
              </a:rPr>
              <a:t>pidana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atas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pelanggaran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hak-hak</a:t>
            </a:r>
            <a:r>
              <a:rPr lang="en-US" dirty="0">
                <a:solidFill>
                  <a:srgbClr val="36296F"/>
                </a:solidFill>
              </a:rPr>
              <a:t> </a:t>
            </a:r>
            <a:r>
              <a:rPr lang="en-US" dirty="0" err="1">
                <a:solidFill>
                  <a:srgbClr val="36296F"/>
                </a:solidFill>
              </a:rPr>
              <a:t>pasien</a:t>
            </a:r>
            <a:r>
              <a:rPr lang="en-US" dirty="0">
                <a:solidFill>
                  <a:srgbClr val="36296F"/>
                </a:solidFill>
              </a:rPr>
              <a:t>.</a:t>
            </a:r>
          </a:p>
          <a:p>
            <a:pPr marL="109728" indent="0">
              <a:buNone/>
            </a:pPr>
            <a:endParaRPr lang="en-US" dirty="0">
              <a:solidFill>
                <a:srgbClr val="36296F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solidFill>
                <a:srgbClr val="36296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KIAT MELINDUNGI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manusiawi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KIAT MELINDUNGI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r>
              <a:rPr lang="en-US" dirty="0" err="1"/>
              <a:t>Hak</a:t>
            </a:r>
            <a:r>
              <a:rPr lang="en-US" dirty="0"/>
              <a:t> lain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dijamin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.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PENGADUAN KONSUMEN LAYANAN JASA KESEHATAN DI BALI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624078" indent="-514350" algn="just">
              <a:lnSpc>
                <a:spcPct val="150000"/>
              </a:lnSpc>
              <a:buAutoNum type="arabicPeriod"/>
            </a:pP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RS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Ramah</a:t>
            </a:r>
          </a:p>
          <a:p>
            <a:pPr marL="109538" indent="0" algn="just">
              <a:lnSpc>
                <a:spcPct val="150000"/>
              </a:lnSpc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Cepat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marL="109538" indent="0" algn="just">
              <a:lnSpc>
                <a:spcPct val="150000"/>
              </a:lnSpc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3.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Kenyamanan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Tunggu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marL="109538" indent="0" algn="just">
              <a:lnSpc>
                <a:spcPct val="150000"/>
              </a:lnSpc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4.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Kebersihan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/KM /WC RS </a:t>
            </a:r>
          </a:p>
          <a:p>
            <a:pPr marL="109538" indent="0" algn="just">
              <a:lnSpc>
                <a:spcPct val="150000"/>
              </a:lnSpc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5.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Pengunjung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Hilang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marL="109538" indent="0" algn="just">
              <a:lnSpc>
                <a:spcPct val="150000"/>
              </a:lnSpc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6.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Parkir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memadai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4106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endParaRPr lang="en-US" sz="8000" dirty="0">
              <a:solidFill>
                <a:srgbClr val="0000CC"/>
              </a:solidFill>
              <a:latin typeface="Berlin Sans FB" pitchFamily="34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8000" dirty="0">
                <a:solidFill>
                  <a:srgbClr val="0000CC"/>
                </a:solidFill>
                <a:latin typeface="Berlin Sans FB" pitchFamily="34" charset="0"/>
                <a:cs typeface="Times New Roman" pitchFamily="18" charset="0"/>
              </a:rPr>
              <a:t>MATUR SUKSMA</a:t>
            </a:r>
          </a:p>
        </p:txBody>
      </p:sp>
    </p:spTree>
    <p:extLst>
      <p:ext uri="{BB962C8B-B14F-4D97-AF65-F5344CB8AC3E}">
        <p14:creationId xmlns:p14="http://schemas.microsoft.com/office/powerpoint/2010/main" val="1395365950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PENGERTIAN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i="1" dirty="0" err="1"/>
              <a:t>Sesuai</a:t>
            </a:r>
            <a:r>
              <a:rPr lang="en-US" i="1" dirty="0"/>
              <a:t> UU No.8 </a:t>
            </a:r>
            <a:r>
              <a:rPr lang="en-US" i="1" dirty="0" err="1"/>
              <a:t>Th</a:t>
            </a:r>
            <a:r>
              <a:rPr lang="en-US" i="1" dirty="0"/>
              <a:t> 1999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Perlindungan</a:t>
            </a:r>
            <a:r>
              <a:rPr lang="en-US" i="1" dirty="0"/>
              <a:t> </a:t>
            </a:r>
            <a:r>
              <a:rPr lang="en-US" i="1" dirty="0" err="1"/>
              <a:t>Konsumen</a:t>
            </a:r>
            <a:r>
              <a:rPr lang="en-US" i="1" dirty="0"/>
              <a:t>, (UUPK) 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orang lain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perdagangkan</a:t>
            </a:r>
            <a:r>
              <a:rPr lang="en-US" dirty="0"/>
              <a:t>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6627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2700" b="1" dirty="0"/>
              <a:t>AKSES PELAYANAN KESEHATAN BAGI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sz="2200" dirty="0" err="1"/>
              <a:t>Akses</a:t>
            </a:r>
            <a:r>
              <a:rPr lang="en-US" sz="2200" dirty="0"/>
              <a:t> </a:t>
            </a:r>
            <a:r>
              <a:rPr lang="en-US" sz="2200" dirty="0" err="1"/>
              <a:t>pelayanan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yang </a:t>
            </a:r>
            <a:r>
              <a:rPr lang="en-US" sz="2200" dirty="0" err="1"/>
              <a:t>dibutuhkan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,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upaya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promotif</a:t>
            </a:r>
            <a:r>
              <a:rPr lang="en-US" sz="2200" dirty="0"/>
              <a:t>, </a:t>
            </a:r>
            <a:r>
              <a:rPr lang="en-US" sz="2200" dirty="0" err="1"/>
              <a:t>preventif</a:t>
            </a:r>
            <a:r>
              <a:rPr lang="en-US" sz="2200" dirty="0"/>
              <a:t>, </a:t>
            </a:r>
            <a:r>
              <a:rPr lang="en-US" sz="2200" dirty="0" err="1"/>
              <a:t>kuratif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rehabilitasi</a:t>
            </a:r>
            <a:r>
              <a:rPr lang="en-US" sz="2200" dirty="0"/>
              <a:t>. </a:t>
            </a:r>
            <a:r>
              <a:rPr lang="en-US" sz="2200" dirty="0" err="1"/>
              <a:t>Pasal</a:t>
            </a:r>
            <a:r>
              <a:rPr lang="en-US" sz="2200" dirty="0"/>
              <a:t> 1 </a:t>
            </a:r>
            <a:r>
              <a:rPr lang="en-US" sz="2200" dirty="0" err="1"/>
              <a:t>ayat</a:t>
            </a:r>
            <a:r>
              <a:rPr lang="en-US" sz="2200" dirty="0"/>
              <a:t> (14) UU No.36 </a:t>
            </a:r>
            <a:r>
              <a:rPr lang="en-US" sz="2200" dirty="0" err="1"/>
              <a:t>Tahun</a:t>
            </a:r>
            <a:r>
              <a:rPr lang="en-US" sz="2200" dirty="0"/>
              <a:t> 2009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mengatur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“</a:t>
            </a:r>
            <a:r>
              <a:rPr lang="en-US" sz="2200" i="1" dirty="0" err="1"/>
              <a:t>Upaya</a:t>
            </a:r>
            <a:r>
              <a:rPr lang="en-US" sz="2200" i="1" dirty="0"/>
              <a:t> </a:t>
            </a:r>
            <a:r>
              <a:rPr lang="en-US" sz="2200" i="1" dirty="0" err="1"/>
              <a:t>kesehatan</a:t>
            </a:r>
            <a:r>
              <a:rPr lang="en-US" sz="2200" i="1" dirty="0"/>
              <a:t> </a:t>
            </a:r>
            <a:r>
              <a:rPr lang="en-US" sz="2200" i="1" dirty="0" err="1"/>
              <a:t>adalah</a:t>
            </a:r>
            <a:r>
              <a:rPr lang="en-US" sz="2200" i="1" dirty="0"/>
              <a:t> </a:t>
            </a:r>
            <a:r>
              <a:rPr lang="en-US" sz="2200" i="1" dirty="0" err="1"/>
              <a:t>setiap</a:t>
            </a:r>
            <a:r>
              <a:rPr lang="en-US" sz="2200" i="1" dirty="0"/>
              <a:t> </a:t>
            </a:r>
            <a:r>
              <a:rPr lang="en-US" sz="2200" i="1" dirty="0" err="1"/>
              <a:t>kegiatan</a:t>
            </a:r>
            <a:r>
              <a:rPr lang="en-US" sz="2200" i="1" dirty="0"/>
              <a:t> </a:t>
            </a:r>
            <a:r>
              <a:rPr lang="en-US" sz="2200" i="1" dirty="0" err="1"/>
              <a:t>dan</a:t>
            </a:r>
            <a:r>
              <a:rPr lang="en-US" sz="2200" i="1" dirty="0"/>
              <a:t>/</a:t>
            </a:r>
            <a:r>
              <a:rPr lang="en-US" sz="2200" i="1" dirty="0" err="1"/>
              <a:t>atau</a:t>
            </a:r>
            <a:r>
              <a:rPr lang="en-US" sz="2200" i="1" dirty="0"/>
              <a:t> </a:t>
            </a:r>
            <a:r>
              <a:rPr lang="en-US" sz="2200" i="1" dirty="0" err="1"/>
              <a:t>serangkaian</a:t>
            </a:r>
            <a:r>
              <a:rPr lang="en-US" sz="2200" i="1" dirty="0"/>
              <a:t> </a:t>
            </a:r>
            <a:r>
              <a:rPr lang="en-US" sz="2200" i="1" dirty="0" err="1"/>
              <a:t>kegiatan</a:t>
            </a:r>
            <a:r>
              <a:rPr lang="en-US" sz="2200" i="1" dirty="0"/>
              <a:t> yang </a:t>
            </a:r>
            <a:r>
              <a:rPr lang="en-US" sz="2200" i="1" dirty="0" err="1"/>
              <a:t>dilakukan</a:t>
            </a:r>
            <a:r>
              <a:rPr lang="en-US" sz="2200" i="1" dirty="0"/>
              <a:t> </a:t>
            </a:r>
            <a:r>
              <a:rPr lang="en-US" sz="2200" i="1" dirty="0" err="1"/>
              <a:t>secara</a:t>
            </a:r>
            <a:r>
              <a:rPr lang="en-US" sz="2200" i="1" dirty="0"/>
              <a:t> </a:t>
            </a:r>
            <a:r>
              <a:rPr lang="en-US" sz="2200" i="1" dirty="0" err="1"/>
              <a:t>terpadu</a:t>
            </a:r>
            <a:r>
              <a:rPr lang="en-US" sz="2200" i="1" dirty="0"/>
              <a:t>, </a:t>
            </a:r>
            <a:r>
              <a:rPr lang="en-US" sz="2200" i="1" dirty="0" err="1"/>
              <a:t>terintegrasi</a:t>
            </a:r>
            <a:r>
              <a:rPr lang="en-US" sz="2200" i="1" dirty="0"/>
              <a:t> </a:t>
            </a:r>
            <a:r>
              <a:rPr lang="en-US" sz="2200" i="1" dirty="0" err="1"/>
              <a:t>dan</a:t>
            </a:r>
            <a:r>
              <a:rPr lang="en-US" sz="2200" i="1" dirty="0"/>
              <a:t> </a:t>
            </a:r>
            <a:r>
              <a:rPr lang="en-US" sz="2200" i="1" dirty="0" err="1"/>
              <a:t>berkesinambungan</a:t>
            </a:r>
            <a:r>
              <a:rPr lang="en-US" sz="2200" i="1" dirty="0"/>
              <a:t> </a:t>
            </a:r>
            <a:r>
              <a:rPr lang="en-US" sz="2200" i="1" dirty="0" err="1"/>
              <a:t>untuk</a:t>
            </a:r>
            <a:r>
              <a:rPr lang="en-US" sz="2200" i="1" dirty="0"/>
              <a:t> </a:t>
            </a:r>
            <a:r>
              <a:rPr lang="en-US" sz="2200" i="1" dirty="0" err="1"/>
              <a:t>memelihara</a:t>
            </a:r>
            <a:r>
              <a:rPr lang="en-US" sz="2200" i="1" dirty="0"/>
              <a:t> </a:t>
            </a:r>
            <a:r>
              <a:rPr lang="en-US" sz="2200" i="1" dirty="0" err="1"/>
              <a:t>dan</a:t>
            </a:r>
            <a:r>
              <a:rPr lang="en-US" sz="2200" i="1" dirty="0"/>
              <a:t> </a:t>
            </a:r>
            <a:r>
              <a:rPr lang="en-US" sz="2200" i="1" dirty="0" err="1"/>
              <a:t>meningkatkan</a:t>
            </a:r>
            <a:r>
              <a:rPr lang="en-US" sz="2200" i="1" dirty="0"/>
              <a:t> </a:t>
            </a:r>
            <a:r>
              <a:rPr lang="en-US" sz="2200" i="1" dirty="0" err="1"/>
              <a:t>derajat</a:t>
            </a:r>
            <a:r>
              <a:rPr lang="en-US" sz="2200" i="1" dirty="0"/>
              <a:t> </a:t>
            </a:r>
            <a:r>
              <a:rPr lang="en-US" sz="2200" i="1" dirty="0" err="1"/>
              <a:t>kesehatan</a:t>
            </a:r>
            <a:r>
              <a:rPr lang="en-US" sz="2200" i="1" dirty="0"/>
              <a:t> </a:t>
            </a:r>
            <a:r>
              <a:rPr lang="en-US" sz="2200" i="1" dirty="0" err="1"/>
              <a:t>masyarakat</a:t>
            </a:r>
            <a:r>
              <a:rPr lang="en-US" sz="2200" i="1" dirty="0"/>
              <a:t> </a:t>
            </a:r>
            <a:r>
              <a:rPr lang="en-US" sz="2200" i="1" dirty="0" err="1"/>
              <a:t>dalam</a:t>
            </a:r>
            <a:r>
              <a:rPr lang="en-US" sz="2200" i="1" dirty="0"/>
              <a:t> </a:t>
            </a:r>
            <a:r>
              <a:rPr lang="en-US" sz="2200" i="1" dirty="0" err="1"/>
              <a:t>bentuk</a:t>
            </a:r>
            <a:r>
              <a:rPr lang="en-US" sz="2200" i="1" dirty="0"/>
              <a:t> </a:t>
            </a:r>
            <a:r>
              <a:rPr lang="en-US" sz="2200" i="1" dirty="0" err="1"/>
              <a:t>pencegahan</a:t>
            </a:r>
            <a:r>
              <a:rPr lang="en-US" sz="2200" i="1" dirty="0"/>
              <a:t> </a:t>
            </a:r>
            <a:r>
              <a:rPr lang="en-US" sz="2200" i="1" dirty="0" err="1"/>
              <a:t>penyakit</a:t>
            </a:r>
            <a:r>
              <a:rPr lang="en-US" sz="2200" i="1" dirty="0"/>
              <a:t>, </a:t>
            </a:r>
            <a:r>
              <a:rPr lang="en-US" sz="2200" i="1" dirty="0" err="1"/>
              <a:t>peningkatan</a:t>
            </a:r>
            <a:r>
              <a:rPr lang="en-US" sz="2200" i="1" dirty="0"/>
              <a:t> </a:t>
            </a:r>
            <a:r>
              <a:rPr lang="en-US" sz="2200" i="1" dirty="0" err="1"/>
              <a:t>kesehatan</a:t>
            </a:r>
            <a:r>
              <a:rPr lang="en-US" sz="2200" i="1" dirty="0"/>
              <a:t>, </a:t>
            </a:r>
            <a:r>
              <a:rPr lang="en-US" sz="2200" i="1" dirty="0" err="1"/>
              <a:t>pengobatan</a:t>
            </a:r>
            <a:r>
              <a:rPr lang="en-US" sz="2200" i="1" dirty="0"/>
              <a:t> </a:t>
            </a:r>
            <a:r>
              <a:rPr lang="en-US" sz="2200" i="1" dirty="0" err="1"/>
              <a:t>penyakit</a:t>
            </a:r>
            <a:r>
              <a:rPr lang="en-US" sz="2200" i="1" dirty="0"/>
              <a:t>, </a:t>
            </a:r>
            <a:r>
              <a:rPr lang="en-US" sz="2200" i="1" dirty="0" err="1"/>
              <a:t>dan</a:t>
            </a:r>
            <a:r>
              <a:rPr lang="en-US" sz="2200" i="1" dirty="0"/>
              <a:t> </a:t>
            </a:r>
            <a:r>
              <a:rPr lang="en-US" sz="2200" i="1" dirty="0" err="1"/>
              <a:t>pemulihan</a:t>
            </a:r>
            <a:r>
              <a:rPr lang="en-US" sz="2200" i="1" dirty="0"/>
              <a:t> </a:t>
            </a:r>
            <a:r>
              <a:rPr lang="en-US" sz="2200" i="1" dirty="0" err="1"/>
              <a:t>kesehatan</a:t>
            </a:r>
            <a:r>
              <a:rPr lang="en-US" sz="2200" i="1" dirty="0"/>
              <a:t> </a:t>
            </a:r>
            <a:r>
              <a:rPr lang="en-US" sz="2200" i="1" dirty="0" err="1"/>
              <a:t>oleh</a:t>
            </a:r>
            <a:r>
              <a:rPr lang="en-US" sz="2200" i="1" dirty="0"/>
              <a:t> </a:t>
            </a:r>
            <a:r>
              <a:rPr lang="en-US" sz="2200" i="1" dirty="0" err="1"/>
              <a:t>pemerintah</a:t>
            </a:r>
            <a:r>
              <a:rPr lang="en-US" sz="2200" i="1" dirty="0"/>
              <a:t> </a:t>
            </a:r>
            <a:r>
              <a:rPr lang="en-US" sz="2200" i="1" dirty="0" err="1"/>
              <a:t>dan</a:t>
            </a:r>
            <a:r>
              <a:rPr lang="en-US" sz="2200" i="1" dirty="0"/>
              <a:t>/</a:t>
            </a:r>
            <a:r>
              <a:rPr lang="en-US" sz="2200" i="1" dirty="0" err="1"/>
              <a:t>atau</a:t>
            </a:r>
            <a:r>
              <a:rPr lang="en-US" sz="2200" i="1" dirty="0"/>
              <a:t> </a:t>
            </a:r>
            <a:r>
              <a:rPr lang="en-US" sz="2200" i="1" dirty="0" err="1"/>
              <a:t>masyarakat</a:t>
            </a:r>
            <a:r>
              <a:rPr lang="en-US" sz="2200" dirty="0"/>
              <a:t>”. 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36212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APAKAH PASIEN JUGA KONSUMEN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>
                <a:solidFill>
                  <a:srgbClr val="000066"/>
                </a:solidFill>
              </a:rPr>
              <a:t>Berdasarka</a:t>
            </a:r>
            <a:r>
              <a:rPr lang="en-US" dirty="0">
                <a:solidFill>
                  <a:srgbClr val="000066"/>
                </a:solidFill>
              </a:rPr>
              <a:t> </a:t>
            </a:r>
            <a:r>
              <a:rPr lang="en-US" b="1" dirty="0" err="1">
                <a:solidFill>
                  <a:srgbClr val="000066"/>
                </a:solidFill>
              </a:rPr>
              <a:t>Pasal</a:t>
            </a:r>
            <a:r>
              <a:rPr lang="en-US" b="1" dirty="0">
                <a:solidFill>
                  <a:srgbClr val="000066"/>
                </a:solidFill>
              </a:rPr>
              <a:t> 1 </a:t>
            </a:r>
            <a:r>
              <a:rPr lang="en-US" b="1" dirty="0" err="1">
                <a:solidFill>
                  <a:srgbClr val="000066"/>
                </a:solidFill>
              </a:rPr>
              <a:t>angka</a:t>
            </a:r>
            <a:r>
              <a:rPr lang="en-US" b="1" dirty="0">
                <a:solidFill>
                  <a:srgbClr val="000066"/>
                </a:solidFill>
              </a:rPr>
              <a:t> 10 </a:t>
            </a:r>
            <a:r>
              <a:rPr lang="en-US" b="1" dirty="0" err="1">
                <a:solidFill>
                  <a:srgbClr val="000066"/>
                </a:solidFill>
              </a:rPr>
              <a:t>Undang-Undang</a:t>
            </a:r>
            <a:r>
              <a:rPr lang="en-US" b="1" dirty="0">
                <a:solidFill>
                  <a:srgbClr val="000066"/>
                </a:solidFill>
              </a:rPr>
              <a:t> No. 29 </a:t>
            </a:r>
            <a:r>
              <a:rPr lang="en-US" b="1" dirty="0" err="1">
                <a:solidFill>
                  <a:srgbClr val="000066"/>
                </a:solidFill>
              </a:rPr>
              <a:t>Tahun</a:t>
            </a:r>
            <a:r>
              <a:rPr lang="en-US" b="1" dirty="0">
                <a:solidFill>
                  <a:srgbClr val="000066"/>
                </a:solidFill>
              </a:rPr>
              <a:t> 2004 </a:t>
            </a:r>
            <a:r>
              <a:rPr lang="en-US" b="1" dirty="0" err="1">
                <a:solidFill>
                  <a:srgbClr val="000066"/>
                </a:solidFill>
              </a:rPr>
              <a:t>tentang</a:t>
            </a:r>
            <a:r>
              <a:rPr lang="en-US" b="1" dirty="0">
                <a:solidFill>
                  <a:srgbClr val="000066"/>
                </a:solidFill>
              </a:rPr>
              <a:t> </a:t>
            </a:r>
            <a:r>
              <a:rPr lang="en-US" b="1" dirty="0" err="1">
                <a:solidFill>
                  <a:srgbClr val="000066"/>
                </a:solidFill>
              </a:rPr>
              <a:t>Praktik</a:t>
            </a:r>
            <a:r>
              <a:rPr lang="en-US" b="1" dirty="0">
                <a:solidFill>
                  <a:srgbClr val="000066"/>
                </a:solidFill>
              </a:rPr>
              <a:t> </a:t>
            </a:r>
            <a:r>
              <a:rPr lang="en-US" b="1" dirty="0" err="1">
                <a:solidFill>
                  <a:srgbClr val="000066"/>
                </a:solidFill>
              </a:rPr>
              <a:t>Kedokteran</a:t>
            </a:r>
            <a:r>
              <a:rPr lang="en-US" b="1" dirty="0">
                <a:solidFill>
                  <a:srgbClr val="000066"/>
                </a:solidFill>
              </a:rPr>
              <a:t> </a:t>
            </a:r>
            <a:r>
              <a:rPr lang="en-US" dirty="0">
                <a:solidFill>
                  <a:srgbClr val="000066"/>
                </a:solidFill>
              </a:rPr>
              <a:t>(“UU 29/2004”), </a:t>
            </a:r>
            <a:r>
              <a:rPr lang="en-US" b="1" dirty="0" err="1">
                <a:solidFill>
                  <a:srgbClr val="000066"/>
                </a:solidFill>
              </a:rPr>
              <a:t>pasien</a:t>
            </a:r>
            <a:r>
              <a:rPr lang="en-US" b="1" dirty="0">
                <a:solidFill>
                  <a:srgbClr val="000066"/>
                </a:solidFill>
              </a:rPr>
              <a:t> </a:t>
            </a:r>
            <a:r>
              <a:rPr lang="en-US" b="1" dirty="0" err="1">
                <a:solidFill>
                  <a:srgbClr val="000066"/>
                </a:solidFill>
              </a:rPr>
              <a:t>adalah</a:t>
            </a:r>
            <a:endParaRPr lang="en-US" dirty="0">
              <a:solidFill>
                <a:srgbClr val="000066"/>
              </a:solidFill>
            </a:endParaRPr>
          </a:p>
          <a:p>
            <a:pPr marL="109728" indent="0">
              <a:buNone/>
            </a:pPr>
            <a:r>
              <a:rPr lang="en-US" i="1" dirty="0" err="1">
                <a:solidFill>
                  <a:srgbClr val="000066"/>
                </a:solidFill>
              </a:rPr>
              <a:t>Setiap</a:t>
            </a:r>
            <a:r>
              <a:rPr lang="en-US" i="1" dirty="0">
                <a:solidFill>
                  <a:srgbClr val="000066"/>
                </a:solidFill>
              </a:rPr>
              <a:t> orang yang </a:t>
            </a:r>
            <a:r>
              <a:rPr lang="en-US" i="1" dirty="0" err="1">
                <a:solidFill>
                  <a:srgbClr val="000066"/>
                </a:solidFill>
              </a:rPr>
              <a:t>melakukan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konsultasi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masalah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kesehatannya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untuk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memperoleh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pelayanan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kesehatan</a:t>
            </a:r>
            <a:r>
              <a:rPr lang="en-US" i="1" dirty="0">
                <a:solidFill>
                  <a:srgbClr val="000066"/>
                </a:solidFill>
              </a:rPr>
              <a:t> yang </a:t>
            </a:r>
            <a:r>
              <a:rPr lang="en-US" i="1" dirty="0" err="1">
                <a:solidFill>
                  <a:srgbClr val="000066"/>
                </a:solidFill>
              </a:rPr>
              <a:t>diperlukan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baik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secara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langsung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maupun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tidak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langsung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kepada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dokter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atau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dokter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gigi</a:t>
            </a:r>
            <a:r>
              <a:rPr lang="en-US" i="1" dirty="0">
                <a:solidFill>
                  <a:srgbClr val="000066"/>
                </a:solidFill>
              </a:rPr>
              <a:t>.”</a:t>
            </a:r>
            <a:endParaRPr lang="en-US" dirty="0">
              <a:solidFill>
                <a:srgbClr val="000066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55728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APAKAH PASIEN JUGA KONSUMEN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 </a:t>
            </a:r>
            <a:r>
              <a:rPr lang="en-US" dirty="0" err="1">
                <a:solidFill>
                  <a:srgbClr val="000066"/>
                </a:solidFill>
              </a:rPr>
              <a:t>Berdasarkan</a:t>
            </a:r>
            <a:r>
              <a:rPr lang="en-US" dirty="0">
                <a:solidFill>
                  <a:srgbClr val="000066"/>
                </a:solidFill>
              </a:rPr>
              <a:t> </a:t>
            </a:r>
            <a:r>
              <a:rPr lang="en-US" b="1" dirty="0" err="1">
                <a:solidFill>
                  <a:srgbClr val="000066"/>
                </a:solidFill>
              </a:rPr>
              <a:t>Pasal</a:t>
            </a:r>
            <a:r>
              <a:rPr lang="en-US" b="1" dirty="0">
                <a:solidFill>
                  <a:srgbClr val="000066"/>
                </a:solidFill>
              </a:rPr>
              <a:t> 1 </a:t>
            </a:r>
            <a:r>
              <a:rPr lang="en-US" b="1" dirty="0" err="1">
                <a:solidFill>
                  <a:srgbClr val="000066"/>
                </a:solidFill>
              </a:rPr>
              <a:t>angka</a:t>
            </a:r>
            <a:r>
              <a:rPr lang="en-US" b="1" dirty="0">
                <a:solidFill>
                  <a:srgbClr val="000066"/>
                </a:solidFill>
              </a:rPr>
              <a:t> 4 </a:t>
            </a:r>
            <a:r>
              <a:rPr lang="en-US" b="1" dirty="0" err="1">
                <a:solidFill>
                  <a:srgbClr val="000066"/>
                </a:solidFill>
              </a:rPr>
              <a:t>Undang-Undang</a:t>
            </a:r>
            <a:r>
              <a:rPr lang="en-US" b="1" dirty="0">
                <a:solidFill>
                  <a:srgbClr val="000066"/>
                </a:solidFill>
              </a:rPr>
              <a:t> No. 44 </a:t>
            </a:r>
            <a:r>
              <a:rPr lang="en-US" b="1" dirty="0" err="1">
                <a:solidFill>
                  <a:srgbClr val="000066"/>
                </a:solidFill>
              </a:rPr>
              <a:t>Tahun</a:t>
            </a:r>
            <a:r>
              <a:rPr lang="en-US" b="1" dirty="0">
                <a:solidFill>
                  <a:srgbClr val="000066"/>
                </a:solidFill>
              </a:rPr>
              <a:t> 2009 </a:t>
            </a:r>
            <a:r>
              <a:rPr lang="en-US" b="1" dirty="0" err="1">
                <a:solidFill>
                  <a:srgbClr val="000066"/>
                </a:solidFill>
              </a:rPr>
              <a:t>tentang</a:t>
            </a:r>
            <a:r>
              <a:rPr lang="en-US" b="1" dirty="0">
                <a:solidFill>
                  <a:srgbClr val="000066"/>
                </a:solidFill>
              </a:rPr>
              <a:t> </a:t>
            </a:r>
            <a:r>
              <a:rPr lang="en-US" b="1" dirty="0" err="1">
                <a:solidFill>
                  <a:srgbClr val="000066"/>
                </a:solidFill>
              </a:rPr>
              <a:t>Rumah</a:t>
            </a:r>
            <a:r>
              <a:rPr lang="en-US" b="1" dirty="0">
                <a:solidFill>
                  <a:srgbClr val="000066"/>
                </a:solidFill>
              </a:rPr>
              <a:t> </a:t>
            </a:r>
            <a:r>
              <a:rPr lang="en-US" b="1" dirty="0" err="1">
                <a:solidFill>
                  <a:srgbClr val="000066"/>
                </a:solidFill>
              </a:rPr>
              <a:t>Sakit</a:t>
            </a:r>
            <a:r>
              <a:rPr lang="en-US" b="1" dirty="0">
                <a:solidFill>
                  <a:srgbClr val="000066"/>
                </a:solidFill>
              </a:rPr>
              <a:t> 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pasien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adalah</a:t>
            </a:r>
            <a:r>
              <a:rPr lang="en-US" dirty="0">
                <a:solidFill>
                  <a:srgbClr val="000066"/>
                </a:solidFill>
              </a:rPr>
              <a:t>:</a:t>
            </a:r>
          </a:p>
          <a:p>
            <a:r>
              <a:rPr lang="en-US" i="1" dirty="0" err="1">
                <a:solidFill>
                  <a:srgbClr val="000066"/>
                </a:solidFill>
              </a:rPr>
              <a:t>Setiap</a:t>
            </a:r>
            <a:r>
              <a:rPr lang="en-US" i="1" dirty="0">
                <a:solidFill>
                  <a:srgbClr val="000066"/>
                </a:solidFill>
              </a:rPr>
              <a:t> orang yang </a:t>
            </a:r>
            <a:r>
              <a:rPr lang="en-US" i="1" dirty="0" err="1">
                <a:solidFill>
                  <a:srgbClr val="000066"/>
                </a:solidFill>
              </a:rPr>
              <a:t>melakukan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konsultasi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masalah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kesehatannya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untuk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memperoleh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pelayanan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kesehatan</a:t>
            </a:r>
            <a:r>
              <a:rPr lang="en-US" i="1" dirty="0">
                <a:solidFill>
                  <a:srgbClr val="000066"/>
                </a:solidFill>
              </a:rPr>
              <a:t> yang </a:t>
            </a:r>
            <a:r>
              <a:rPr lang="en-US" i="1" dirty="0" err="1">
                <a:solidFill>
                  <a:srgbClr val="000066"/>
                </a:solidFill>
              </a:rPr>
              <a:t>diperlukan</a:t>
            </a:r>
            <a:r>
              <a:rPr lang="en-US" i="1" dirty="0">
                <a:solidFill>
                  <a:srgbClr val="000066"/>
                </a:solidFill>
              </a:rPr>
              <a:t>, </a:t>
            </a:r>
            <a:r>
              <a:rPr lang="en-US" i="1" dirty="0" err="1">
                <a:solidFill>
                  <a:srgbClr val="000066"/>
                </a:solidFill>
              </a:rPr>
              <a:t>baik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secara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langsung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maupun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tidak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langsung</a:t>
            </a:r>
            <a:r>
              <a:rPr lang="en-US" i="1" dirty="0">
                <a:solidFill>
                  <a:srgbClr val="000066"/>
                </a:solidFill>
              </a:rPr>
              <a:t> di </a:t>
            </a:r>
            <a:r>
              <a:rPr lang="en-US" i="1" dirty="0" err="1">
                <a:solidFill>
                  <a:srgbClr val="000066"/>
                </a:solidFill>
              </a:rPr>
              <a:t>Rumah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i="1" dirty="0" err="1">
                <a:solidFill>
                  <a:srgbClr val="000066"/>
                </a:solidFill>
              </a:rPr>
              <a:t>Sakit</a:t>
            </a:r>
            <a:r>
              <a:rPr lang="en-US" i="1" dirty="0">
                <a:solidFill>
                  <a:srgbClr val="000066"/>
                </a:solidFill>
              </a:rPr>
              <a:t>.”</a:t>
            </a:r>
            <a:endParaRPr lang="en-US" dirty="0">
              <a:solidFill>
                <a:srgbClr val="000066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139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APAKAH PASIEN JUGA KONSUMEN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>
                <a:solidFill>
                  <a:srgbClr val="000066"/>
                </a:solidFill>
              </a:rPr>
              <a:t>Dari </a:t>
            </a:r>
            <a:r>
              <a:rPr lang="en-US" sz="3600" dirty="0" err="1">
                <a:solidFill>
                  <a:srgbClr val="000066"/>
                </a:solidFill>
              </a:rPr>
              <a:t>bunyi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pasal-pasal</a:t>
            </a:r>
            <a:r>
              <a:rPr lang="en-US" sz="3600" dirty="0">
                <a:solidFill>
                  <a:srgbClr val="000066"/>
                </a:solidFill>
              </a:rPr>
              <a:t> di </a:t>
            </a:r>
            <a:r>
              <a:rPr lang="en-US" sz="3600" dirty="0" err="1">
                <a:solidFill>
                  <a:srgbClr val="000066"/>
                </a:solidFill>
              </a:rPr>
              <a:t>atas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dapat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kita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tarik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kesimpulan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bahwa</a:t>
            </a:r>
            <a:r>
              <a:rPr lang="en-US" sz="3600" dirty="0">
                <a:solidFill>
                  <a:srgbClr val="000066"/>
                </a:solidFill>
              </a:rPr>
              <a:t> </a:t>
            </a:r>
            <a:r>
              <a:rPr lang="en-US" sz="3600" dirty="0" err="1">
                <a:solidFill>
                  <a:srgbClr val="000066"/>
                </a:solidFill>
              </a:rPr>
              <a:t>pasien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adalah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konsumen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pemakai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jasa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layanan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kesehatan.Sebagai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pemakai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jasa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layanan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kesehatan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pasien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juga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disebut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sebagai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konsumen</a:t>
            </a:r>
            <a:r>
              <a:rPr lang="en-US" sz="3600" dirty="0">
                <a:solidFill>
                  <a:srgbClr val="000066"/>
                </a:solidFill>
              </a:rPr>
              <a:t> </a:t>
            </a:r>
            <a:r>
              <a:rPr lang="en-US" sz="3600" dirty="0" err="1">
                <a:solidFill>
                  <a:srgbClr val="000066"/>
                </a:solidFill>
              </a:rPr>
              <a:t>sehingga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dalam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hal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ini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berlaku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juga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ketentuan</a:t>
            </a:r>
            <a:r>
              <a:rPr lang="en-US" sz="3600" dirty="0">
                <a:solidFill>
                  <a:srgbClr val="000066"/>
                </a:solidFill>
              </a:rPr>
              <a:t> UUPK</a:t>
            </a:r>
            <a:r>
              <a:rPr lang="en-US" sz="3600" b="1" dirty="0">
                <a:solidFill>
                  <a:srgbClr val="000066"/>
                </a:solidFill>
              </a:rPr>
              <a:t> </a:t>
            </a:r>
            <a:endParaRPr lang="en-US" sz="3600" dirty="0">
              <a:solidFill>
                <a:srgbClr val="000066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sz="3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1391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HAK KONSUMEN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err="1">
                <a:solidFill>
                  <a:srgbClr val="000066"/>
                </a:solidFill>
              </a:rPr>
              <a:t>Menurut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pasal</a:t>
            </a:r>
            <a:r>
              <a:rPr lang="en-US" dirty="0">
                <a:solidFill>
                  <a:srgbClr val="000066"/>
                </a:solidFill>
              </a:rPr>
              <a:t> 4 UU No. 8/1999, </a:t>
            </a:r>
            <a:r>
              <a:rPr lang="en-US" dirty="0" err="1">
                <a:solidFill>
                  <a:srgbClr val="000066"/>
                </a:solidFill>
              </a:rPr>
              <a:t>hak-hak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konsumen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adalah</a:t>
            </a:r>
            <a:r>
              <a:rPr lang="en-US" dirty="0">
                <a:solidFill>
                  <a:srgbClr val="000066"/>
                </a:solidFill>
              </a:rPr>
              <a:t>:</a:t>
            </a:r>
          </a:p>
          <a:p>
            <a:endParaRPr lang="en-US" dirty="0">
              <a:solidFill>
                <a:srgbClr val="000066"/>
              </a:solidFill>
            </a:endParaRPr>
          </a:p>
          <a:p>
            <a:pPr marL="109728" indent="0">
              <a:buNone/>
            </a:pPr>
            <a:r>
              <a:rPr lang="en-US" dirty="0">
                <a:solidFill>
                  <a:srgbClr val="000066"/>
                </a:solidFill>
              </a:rPr>
              <a:t>a)    	</a:t>
            </a:r>
            <a:r>
              <a:rPr lang="en-US" dirty="0" err="1">
                <a:solidFill>
                  <a:srgbClr val="000066"/>
                </a:solidFill>
              </a:rPr>
              <a:t>Hak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atas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kenyamanan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keamanan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keselamatan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dalam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mengkonsumsi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barang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jasa</a:t>
            </a:r>
            <a:r>
              <a:rPr lang="en-US" dirty="0">
                <a:solidFill>
                  <a:srgbClr val="000066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0066"/>
                </a:solidFill>
              </a:rPr>
              <a:t>c)    	</a:t>
            </a:r>
            <a:r>
              <a:rPr lang="en-US" dirty="0" err="1">
                <a:solidFill>
                  <a:srgbClr val="000066"/>
                </a:solidFill>
              </a:rPr>
              <a:t>Hak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atas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informasi</a:t>
            </a:r>
            <a:r>
              <a:rPr lang="en-US" dirty="0">
                <a:solidFill>
                  <a:srgbClr val="000066"/>
                </a:solidFill>
              </a:rPr>
              <a:t> yang </a:t>
            </a:r>
            <a:r>
              <a:rPr lang="en-US" dirty="0" err="1">
                <a:solidFill>
                  <a:srgbClr val="000066"/>
                </a:solidFill>
              </a:rPr>
              <a:t>benar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jelas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jujur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mengenai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kondisi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jaminan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barang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jasa</a:t>
            </a:r>
            <a:r>
              <a:rPr lang="en-US" dirty="0">
                <a:solidFill>
                  <a:srgbClr val="000066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0066"/>
                </a:solidFill>
              </a:rPr>
              <a:t>d)   	</a:t>
            </a:r>
            <a:r>
              <a:rPr lang="en-US" dirty="0" err="1">
                <a:solidFill>
                  <a:srgbClr val="000066"/>
                </a:solidFill>
              </a:rPr>
              <a:t>Hak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untuk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didengar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pendapat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keluhannya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atas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barang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jasa</a:t>
            </a:r>
            <a:r>
              <a:rPr lang="en-US" dirty="0">
                <a:solidFill>
                  <a:srgbClr val="000066"/>
                </a:solidFill>
              </a:rPr>
              <a:t> yang </a:t>
            </a:r>
            <a:r>
              <a:rPr lang="en-US" dirty="0" err="1">
                <a:solidFill>
                  <a:srgbClr val="000066"/>
                </a:solidFill>
              </a:rPr>
              <a:t>digunakan</a:t>
            </a:r>
            <a:r>
              <a:rPr lang="en-US" dirty="0">
                <a:solidFill>
                  <a:srgbClr val="000066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0066"/>
                </a:solidFill>
              </a:rPr>
              <a:t>e)    	</a:t>
            </a:r>
            <a:r>
              <a:rPr lang="en-US" dirty="0" err="1">
                <a:solidFill>
                  <a:srgbClr val="000066"/>
                </a:solidFill>
              </a:rPr>
              <a:t>Hak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untuk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mendapatkan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kompensasi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ganti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rugi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penggantian</a:t>
            </a:r>
            <a:r>
              <a:rPr lang="en-US" dirty="0">
                <a:solidFill>
                  <a:srgbClr val="000066"/>
                </a:solidFill>
              </a:rPr>
              <a:t>, </a:t>
            </a:r>
            <a:r>
              <a:rPr lang="en-US" dirty="0" err="1">
                <a:solidFill>
                  <a:srgbClr val="000066"/>
                </a:solidFill>
              </a:rPr>
              <a:t>apabila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barang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dan</a:t>
            </a:r>
            <a:r>
              <a:rPr lang="en-US" dirty="0">
                <a:solidFill>
                  <a:srgbClr val="000066"/>
                </a:solidFill>
              </a:rPr>
              <a:t>/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jasa</a:t>
            </a:r>
            <a:r>
              <a:rPr lang="en-US" dirty="0">
                <a:solidFill>
                  <a:srgbClr val="000066"/>
                </a:solidFill>
              </a:rPr>
              <a:t> 	yang </a:t>
            </a:r>
            <a:r>
              <a:rPr lang="en-US" dirty="0" err="1">
                <a:solidFill>
                  <a:srgbClr val="000066"/>
                </a:solidFill>
              </a:rPr>
              <a:t>diterima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tidak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sesuai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dengan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perjanjian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atau</a:t>
            </a:r>
            <a:r>
              <a:rPr lang="en-US" dirty="0">
                <a:solidFill>
                  <a:srgbClr val="000066"/>
                </a:solidFill>
              </a:rPr>
              <a:t> 	</a:t>
            </a:r>
            <a:r>
              <a:rPr lang="en-US" dirty="0" err="1">
                <a:solidFill>
                  <a:srgbClr val="000066"/>
                </a:solidFill>
              </a:rPr>
              <a:t>tidak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sebagaimana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mestinya</a:t>
            </a:r>
            <a:r>
              <a:rPr lang="en-US" dirty="0">
                <a:solidFill>
                  <a:srgbClr val="000066"/>
                </a:solidFill>
              </a:rPr>
              <a:t>;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HAK PASIEN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br>
              <a:rPr lang="en-US" dirty="0"/>
            </a:br>
            <a:r>
              <a:rPr lang="en-US" sz="3300" dirty="0" err="1">
                <a:solidFill>
                  <a:srgbClr val="000066"/>
                </a:solidFill>
              </a:rPr>
              <a:t>Undang-Undang</a:t>
            </a:r>
            <a:r>
              <a:rPr lang="en-US" sz="3300" dirty="0">
                <a:solidFill>
                  <a:srgbClr val="000066"/>
                </a:solidFill>
              </a:rPr>
              <a:t> No. 29 </a:t>
            </a:r>
            <a:r>
              <a:rPr lang="en-US" sz="3300" dirty="0" err="1">
                <a:solidFill>
                  <a:srgbClr val="000066"/>
                </a:solidFill>
              </a:rPr>
              <a:t>Tahun</a:t>
            </a:r>
            <a:r>
              <a:rPr lang="en-US" sz="3300" dirty="0">
                <a:solidFill>
                  <a:srgbClr val="000066"/>
                </a:solidFill>
              </a:rPr>
              <a:t> 2004 </a:t>
            </a:r>
            <a:r>
              <a:rPr lang="en-US" sz="3300" dirty="0" err="1">
                <a:solidFill>
                  <a:srgbClr val="000066"/>
                </a:solidFill>
              </a:rPr>
              <a:t>tentang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Praktek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Kedokteran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juga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merupakan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Undang-Undang</a:t>
            </a:r>
            <a:r>
              <a:rPr lang="en-US" sz="3300" dirty="0">
                <a:solidFill>
                  <a:srgbClr val="000066"/>
                </a:solidFill>
              </a:rPr>
              <a:t> yang </a:t>
            </a:r>
            <a:r>
              <a:rPr lang="en-US" sz="3300" dirty="0" err="1">
                <a:solidFill>
                  <a:srgbClr val="000066"/>
                </a:solidFill>
              </a:rPr>
              <a:t>bertujuan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untuk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memberikan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perlindungan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bagi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pasien</a:t>
            </a:r>
            <a:r>
              <a:rPr lang="en-US" sz="3300" dirty="0">
                <a:solidFill>
                  <a:srgbClr val="000066"/>
                </a:solidFill>
              </a:rPr>
              <a:t>. </a:t>
            </a:r>
            <a:r>
              <a:rPr lang="en-US" sz="3300" dirty="0" err="1">
                <a:solidFill>
                  <a:srgbClr val="000066"/>
                </a:solidFill>
              </a:rPr>
              <a:t>Hak-hak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pasien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diatur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dalam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pasal</a:t>
            </a:r>
            <a:r>
              <a:rPr lang="en-US" sz="3300" dirty="0">
                <a:solidFill>
                  <a:srgbClr val="000066"/>
                </a:solidFill>
              </a:rPr>
              <a:t> 52 UU No. 29/2004 </a:t>
            </a:r>
            <a:r>
              <a:rPr lang="en-US" sz="3300" dirty="0" err="1">
                <a:solidFill>
                  <a:srgbClr val="000066"/>
                </a:solidFill>
              </a:rPr>
              <a:t>adalah</a:t>
            </a:r>
            <a:r>
              <a:rPr lang="en-US" sz="3300" dirty="0">
                <a:solidFill>
                  <a:srgbClr val="000066"/>
                </a:solidFill>
              </a:rPr>
              <a:t>: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 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a)     </a:t>
            </a:r>
            <a:r>
              <a:rPr lang="en-US" sz="3300" dirty="0" err="1">
                <a:solidFill>
                  <a:srgbClr val="000066"/>
                </a:solidFill>
              </a:rPr>
              <a:t>Mendapatkan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penjelasan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secara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lengkap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tentang</a:t>
            </a:r>
            <a:r>
              <a:rPr lang="en-US" sz="3300" dirty="0">
                <a:solidFill>
                  <a:srgbClr val="000066"/>
                </a:solidFill>
              </a:rPr>
              <a:t>    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         </a:t>
            </a:r>
            <a:r>
              <a:rPr lang="en-US" sz="3300" dirty="0" err="1">
                <a:solidFill>
                  <a:srgbClr val="000066"/>
                </a:solidFill>
              </a:rPr>
              <a:t>tindakan</a:t>
            </a:r>
            <a:r>
              <a:rPr lang="en-US" sz="3300" dirty="0">
                <a:solidFill>
                  <a:srgbClr val="000066"/>
                </a:solidFill>
              </a:rPr>
              <a:t>  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         </a:t>
            </a:r>
            <a:r>
              <a:rPr lang="en-US" sz="3300" dirty="0" err="1">
                <a:solidFill>
                  <a:srgbClr val="000066"/>
                </a:solidFill>
              </a:rPr>
              <a:t>medis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sebagaimana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dimaksud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dalam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pasal</a:t>
            </a:r>
            <a:r>
              <a:rPr lang="en-US" sz="3300" dirty="0">
                <a:solidFill>
                  <a:srgbClr val="000066"/>
                </a:solidFill>
              </a:rPr>
              <a:t> 45 </a:t>
            </a:r>
            <a:r>
              <a:rPr lang="en-US" sz="3300" dirty="0" err="1">
                <a:solidFill>
                  <a:srgbClr val="000066"/>
                </a:solidFill>
              </a:rPr>
              <a:t>ayat</a:t>
            </a:r>
            <a:r>
              <a:rPr lang="en-US" sz="3300" dirty="0">
                <a:solidFill>
                  <a:srgbClr val="000066"/>
                </a:solidFill>
              </a:rPr>
              <a:t> (3);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b)     </a:t>
            </a:r>
            <a:r>
              <a:rPr lang="en-US" sz="3300" dirty="0" err="1">
                <a:solidFill>
                  <a:srgbClr val="000066"/>
                </a:solidFill>
              </a:rPr>
              <a:t>Meminta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pendapat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dokter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atau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dokter</a:t>
            </a:r>
            <a:r>
              <a:rPr lang="en-US" sz="3300" dirty="0">
                <a:solidFill>
                  <a:srgbClr val="000066"/>
                </a:solidFill>
              </a:rPr>
              <a:t> lain;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c)     </a:t>
            </a:r>
            <a:r>
              <a:rPr lang="en-US" sz="3300" dirty="0" err="1">
                <a:solidFill>
                  <a:srgbClr val="000066"/>
                </a:solidFill>
              </a:rPr>
              <a:t>Mendapatkan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pelayanan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sesuai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dengan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kebutuhan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         </a:t>
            </a:r>
            <a:r>
              <a:rPr lang="en-US" sz="3300" dirty="0" err="1">
                <a:solidFill>
                  <a:srgbClr val="000066"/>
                </a:solidFill>
              </a:rPr>
              <a:t>medis</a:t>
            </a:r>
            <a:r>
              <a:rPr lang="en-US" sz="3300" dirty="0">
                <a:solidFill>
                  <a:srgbClr val="000066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d)     </a:t>
            </a:r>
            <a:r>
              <a:rPr lang="en-US" sz="3300" dirty="0" err="1">
                <a:solidFill>
                  <a:srgbClr val="000066"/>
                </a:solidFill>
              </a:rPr>
              <a:t>Menolak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tindakan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medis</a:t>
            </a:r>
            <a:r>
              <a:rPr lang="en-US" sz="3300" dirty="0">
                <a:solidFill>
                  <a:srgbClr val="000066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3300" dirty="0">
                <a:solidFill>
                  <a:srgbClr val="000066"/>
                </a:solidFill>
              </a:rPr>
              <a:t>e)     </a:t>
            </a:r>
            <a:r>
              <a:rPr lang="en-US" sz="3300" dirty="0" err="1">
                <a:solidFill>
                  <a:srgbClr val="000066"/>
                </a:solidFill>
              </a:rPr>
              <a:t>Mendapatkan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isi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rekam</a:t>
            </a:r>
            <a:r>
              <a:rPr lang="en-US" sz="3300" dirty="0">
                <a:solidFill>
                  <a:srgbClr val="000066"/>
                </a:solidFill>
              </a:rPr>
              <a:t> </a:t>
            </a:r>
            <a:r>
              <a:rPr lang="en-US" sz="3300" dirty="0" err="1">
                <a:solidFill>
                  <a:srgbClr val="000066"/>
                </a:solidFill>
              </a:rPr>
              <a:t>medis</a:t>
            </a:r>
            <a:endParaRPr lang="en-US" sz="3300" dirty="0">
              <a:solidFill>
                <a:srgbClr val="000066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6296F"/>
                </a:solidFill>
              </a:rPr>
              <a:t>PERLINDUNGAN HAK PASIEN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900" dirty="0" err="1">
                <a:solidFill>
                  <a:srgbClr val="36296F"/>
                </a:solidFill>
              </a:rPr>
              <a:t>Perlindungan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hak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pasien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juga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tercantum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dalam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pasal</a:t>
            </a:r>
            <a:r>
              <a:rPr lang="en-US" sz="2900" dirty="0">
                <a:solidFill>
                  <a:srgbClr val="36296F"/>
                </a:solidFill>
              </a:rPr>
              <a:t> 32 </a:t>
            </a:r>
            <a:r>
              <a:rPr lang="en-US" sz="2900" dirty="0" err="1">
                <a:solidFill>
                  <a:srgbClr val="36296F"/>
                </a:solidFill>
              </a:rPr>
              <a:t>Undang-Undang</a:t>
            </a:r>
            <a:r>
              <a:rPr lang="en-US" sz="2900" dirty="0">
                <a:solidFill>
                  <a:srgbClr val="36296F"/>
                </a:solidFill>
              </a:rPr>
              <a:t> No. 44 </a:t>
            </a:r>
            <a:r>
              <a:rPr lang="en-US" sz="2900" dirty="0" err="1">
                <a:solidFill>
                  <a:srgbClr val="36296F"/>
                </a:solidFill>
              </a:rPr>
              <a:t>Tahun</a:t>
            </a:r>
            <a:r>
              <a:rPr lang="en-US" sz="2900" dirty="0">
                <a:solidFill>
                  <a:srgbClr val="36296F"/>
                </a:solidFill>
              </a:rPr>
              <a:t> 2009 </a:t>
            </a:r>
            <a:r>
              <a:rPr lang="en-US" sz="2900" dirty="0" err="1">
                <a:solidFill>
                  <a:srgbClr val="36296F"/>
                </a:solidFill>
              </a:rPr>
              <a:t>tentang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Rumah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Sakit</a:t>
            </a:r>
            <a:r>
              <a:rPr lang="en-US" sz="2900" dirty="0">
                <a:solidFill>
                  <a:srgbClr val="36296F"/>
                </a:solidFill>
              </a:rPr>
              <a:t>, </a:t>
            </a:r>
            <a:r>
              <a:rPr lang="en-US" sz="2900" dirty="0" err="1">
                <a:solidFill>
                  <a:srgbClr val="36296F"/>
                </a:solidFill>
              </a:rPr>
              <a:t>yaitu</a:t>
            </a:r>
            <a:r>
              <a:rPr lang="en-US" sz="2900" dirty="0">
                <a:solidFill>
                  <a:srgbClr val="36296F"/>
                </a:solidFill>
              </a:rPr>
              <a:t>:</a:t>
            </a:r>
          </a:p>
          <a:p>
            <a:pPr marL="109728" indent="0">
              <a:buNone/>
            </a:pPr>
            <a:endParaRPr lang="en-US" sz="2900" dirty="0">
              <a:solidFill>
                <a:srgbClr val="36296F"/>
              </a:solidFill>
            </a:endParaRP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a)     </a:t>
            </a:r>
            <a:r>
              <a:rPr lang="en-US" sz="2900" dirty="0" err="1">
                <a:solidFill>
                  <a:srgbClr val="36296F"/>
                </a:solidFill>
              </a:rPr>
              <a:t>Memperoleh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informasi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mengenai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tata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tertib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dan</a:t>
            </a:r>
            <a:r>
              <a:rPr lang="en-US" sz="2900" dirty="0">
                <a:solidFill>
                  <a:srgbClr val="36296F"/>
                </a:solidFill>
              </a:rPr>
              <a:t>  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         </a:t>
            </a:r>
            <a:r>
              <a:rPr lang="en-US" sz="2900" dirty="0" err="1">
                <a:solidFill>
                  <a:srgbClr val="36296F"/>
                </a:solidFill>
              </a:rPr>
              <a:t>peraturan</a:t>
            </a:r>
            <a:r>
              <a:rPr lang="en-US" sz="2900" dirty="0">
                <a:solidFill>
                  <a:srgbClr val="36296F"/>
                </a:solidFill>
              </a:rPr>
              <a:t> yang </a:t>
            </a:r>
            <a:r>
              <a:rPr lang="en-US" sz="2900" dirty="0" err="1">
                <a:solidFill>
                  <a:srgbClr val="36296F"/>
                </a:solidFill>
              </a:rPr>
              <a:t>berlaku</a:t>
            </a:r>
            <a:r>
              <a:rPr lang="en-US" sz="2900" dirty="0">
                <a:solidFill>
                  <a:srgbClr val="36296F"/>
                </a:solidFill>
              </a:rPr>
              <a:t> di </a:t>
            </a:r>
            <a:r>
              <a:rPr lang="en-US" sz="2900" dirty="0" err="1">
                <a:solidFill>
                  <a:srgbClr val="36296F"/>
                </a:solidFill>
              </a:rPr>
              <a:t>Rumah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Sakit</a:t>
            </a:r>
            <a:r>
              <a:rPr lang="en-US" sz="2900" dirty="0">
                <a:solidFill>
                  <a:srgbClr val="36296F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b)     </a:t>
            </a:r>
            <a:r>
              <a:rPr lang="en-US" sz="2900" dirty="0" err="1">
                <a:solidFill>
                  <a:srgbClr val="36296F"/>
                </a:solidFill>
              </a:rPr>
              <a:t>Memperoleh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informasi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tentang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hak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         </a:t>
            </a:r>
            <a:r>
              <a:rPr lang="en-US" sz="2900" dirty="0" err="1">
                <a:solidFill>
                  <a:srgbClr val="36296F"/>
                </a:solidFill>
              </a:rPr>
              <a:t>kewajiban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pasien</a:t>
            </a:r>
            <a:r>
              <a:rPr lang="en-US" sz="2900" dirty="0">
                <a:solidFill>
                  <a:srgbClr val="36296F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c)     </a:t>
            </a:r>
            <a:r>
              <a:rPr lang="en-US" sz="2900" dirty="0" err="1">
                <a:solidFill>
                  <a:srgbClr val="36296F"/>
                </a:solidFill>
              </a:rPr>
              <a:t>Memperoleh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layanan</a:t>
            </a:r>
            <a:r>
              <a:rPr lang="en-US" sz="2900" dirty="0">
                <a:solidFill>
                  <a:srgbClr val="36296F"/>
                </a:solidFill>
              </a:rPr>
              <a:t> yang </a:t>
            </a:r>
            <a:r>
              <a:rPr lang="en-US" sz="2900" dirty="0" err="1">
                <a:solidFill>
                  <a:srgbClr val="36296F"/>
                </a:solidFill>
              </a:rPr>
              <a:t>manusiawi</a:t>
            </a:r>
            <a:r>
              <a:rPr lang="en-US" sz="2900" dirty="0">
                <a:solidFill>
                  <a:srgbClr val="36296F"/>
                </a:solidFill>
              </a:rPr>
              <a:t>, </a:t>
            </a:r>
            <a:r>
              <a:rPr lang="en-US" sz="2900" dirty="0" err="1">
                <a:solidFill>
                  <a:srgbClr val="36296F"/>
                </a:solidFill>
              </a:rPr>
              <a:t>adil</a:t>
            </a:r>
            <a:r>
              <a:rPr lang="en-US" sz="2900" dirty="0">
                <a:solidFill>
                  <a:srgbClr val="36296F"/>
                </a:solidFill>
              </a:rPr>
              <a:t>, </a:t>
            </a:r>
            <a:r>
              <a:rPr lang="en-US" sz="2900" dirty="0" err="1">
                <a:solidFill>
                  <a:srgbClr val="36296F"/>
                </a:solidFill>
              </a:rPr>
              <a:t>jujur</a:t>
            </a:r>
            <a:r>
              <a:rPr lang="en-US" sz="2900" dirty="0">
                <a:solidFill>
                  <a:srgbClr val="36296F"/>
                </a:solidFill>
              </a:rPr>
              <a:t>,    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         </a:t>
            </a:r>
            <a:r>
              <a:rPr lang="en-US" sz="2900" dirty="0" err="1">
                <a:solidFill>
                  <a:srgbClr val="36296F"/>
                </a:solidFill>
              </a:rPr>
              <a:t>dan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tanpa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diskriminasi</a:t>
            </a:r>
            <a:r>
              <a:rPr lang="en-US" sz="2900" dirty="0">
                <a:solidFill>
                  <a:srgbClr val="36296F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d)     </a:t>
            </a:r>
            <a:r>
              <a:rPr lang="en-US" sz="2900" dirty="0" err="1">
                <a:solidFill>
                  <a:srgbClr val="36296F"/>
                </a:solidFill>
              </a:rPr>
              <a:t>Memperoleh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layanan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kesehatan</a:t>
            </a:r>
            <a:r>
              <a:rPr lang="en-US" sz="2900" dirty="0">
                <a:solidFill>
                  <a:srgbClr val="36296F"/>
                </a:solidFill>
              </a:rPr>
              <a:t> yang </a:t>
            </a:r>
            <a:r>
              <a:rPr lang="en-US" sz="2900" dirty="0" err="1">
                <a:solidFill>
                  <a:srgbClr val="36296F"/>
                </a:solidFill>
              </a:rPr>
              <a:t>bermutu</a:t>
            </a:r>
            <a:r>
              <a:rPr lang="en-US" sz="2900" dirty="0">
                <a:solidFill>
                  <a:srgbClr val="36296F"/>
                </a:solidFill>
              </a:rPr>
              <a:t>    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         </a:t>
            </a:r>
            <a:r>
              <a:rPr lang="en-US" sz="2900" dirty="0" err="1">
                <a:solidFill>
                  <a:srgbClr val="36296F"/>
                </a:solidFill>
              </a:rPr>
              <a:t>sesuai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dengan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standar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profesi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dan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standar</a:t>
            </a:r>
            <a:r>
              <a:rPr lang="en-US" sz="2900" dirty="0">
                <a:solidFill>
                  <a:srgbClr val="36296F"/>
                </a:solidFill>
              </a:rPr>
              <a:t>  </a:t>
            </a:r>
          </a:p>
          <a:p>
            <a:pPr marL="109728" indent="0">
              <a:buNone/>
            </a:pPr>
            <a:r>
              <a:rPr lang="en-US" sz="2900" dirty="0">
                <a:solidFill>
                  <a:srgbClr val="36296F"/>
                </a:solidFill>
              </a:rPr>
              <a:t>         </a:t>
            </a:r>
            <a:r>
              <a:rPr lang="en-US" sz="2900" dirty="0" err="1">
                <a:solidFill>
                  <a:srgbClr val="36296F"/>
                </a:solidFill>
              </a:rPr>
              <a:t>prosedur</a:t>
            </a:r>
            <a:r>
              <a:rPr lang="en-US" sz="2900" dirty="0">
                <a:solidFill>
                  <a:srgbClr val="36296F"/>
                </a:solidFill>
              </a:rPr>
              <a:t> </a:t>
            </a:r>
            <a:r>
              <a:rPr lang="en-US" sz="2900" dirty="0" err="1">
                <a:solidFill>
                  <a:srgbClr val="36296F"/>
                </a:solidFill>
              </a:rPr>
              <a:t>operasional</a:t>
            </a:r>
            <a:r>
              <a:rPr lang="en-US" sz="2900" dirty="0">
                <a:solidFill>
                  <a:srgbClr val="36296F"/>
                </a:solidFill>
              </a:rPr>
              <a:t>;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45025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</TotalTime>
  <Words>435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Berlin Sans FB</vt:lpstr>
      <vt:lpstr>Calibri</vt:lpstr>
      <vt:lpstr>Georgia</vt:lpstr>
      <vt:lpstr>Times New Roman</vt:lpstr>
      <vt:lpstr>Trebuchet MS</vt:lpstr>
      <vt:lpstr>Wingdings 2</vt:lpstr>
      <vt:lpstr>Urban</vt:lpstr>
      <vt:lpstr>PERLINDUNGAN KONSUMEN LAYANAN JASA KESEHATAN</vt:lpstr>
      <vt:lpstr>PENGERTIAN KONSUMEN </vt:lpstr>
      <vt:lpstr>AKSES PELAYANAN KESEHATAN BAGI KONSUMEN </vt:lpstr>
      <vt:lpstr>APAKAH PASIEN JUGA KONSUMEN</vt:lpstr>
      <vt:lpstr>APAKAH PASIEN JUGA KONSUMEN</vt:lpstr>
      <vt:lpstr>APAKAH PASIEN JUGA KONSUMEN</vt:lpstr>
      <vt:lpstr>HAK KONSUMEN </vt:lpstr>
      <vt:lpstr>HAK PASIEN </vt:lpstr>
      <vt:lpstr>PERLINDUNGAN HAK PASIEN </vt:lpstr>
      <vt:lpstr>ADVOKASI KONSUMEN </vt:lpstr>
      <vt:lpstr>KIAT MELINDUNGI KONSUMEN </vt:lpstr>
      <vt:lpstr>KIAT MELINDUNGI KONSUMEN </vt:lpstr>
      <vt:lpstr>PENGADUAN KONSUMEN LAYANAN JASA KESEHATAN DI BALI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PERLINDUNGAN KONSUMEN HUKUM KESEHATAN</dc:title>
  <dc:creator>user</dc:creator>
  <cp:lastModifiedBy>User</cp:lastModifiedBy>
  <cp:revision>32</cp:revision>
  <cp:lastPrinted>2019-10-15T13:09:59Z</cp:lastPrinted>
  <dcterms:created xsi:type="dcterms:W3CDTF">2019-10-14T04:19:51Z</dcterms:created>
  <dcterms:modified xsi:type="dcterms:W3CDTF">2019-10-16T01:20:28Z</dcterms:modified>
</cp:coreProperties>
</file>