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79" r:id="rId9"/>
    <p:sldId id="277" r:id="rId10"/>
    <p:sldId id="264" r:id="rId11"/>
    <p:sldId id="267" r:id="rId12"/>
    <p:sldId id="266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0FAC5-9AB2-45BA-B697-ED19E5552AA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C845FA-4B96-46A8-BF4D-7DA2A50EBA82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MASYARAKAT -A-</a:t>
          </a:r>
          <a:endParaRPr lang="en-GB" sz="3200" b="1" dirty="0">
            <a:solidFill>
              <a:schemeClr val="tx1"/>
            </a:solidFill>
          </a:endParaRPr>
        </a:p>
      </dgm:t>
    </dgm:pt>
    <dgm:pt modelId="{D05D2B2D-F8B6-4444-8B71-73A5574B6893}" type="parTrans" cxnId="{037E3B2F-E133-4884-A1D0-1B43E84D2BFE}">
      <dgm:prSet/>
      <dgm:spPr/>
      <dgm:t>
        <a:bodyPr/>
        <a:lstStyle/>
        <a:p>
          <a:endParaRPr lang="en-GB"/>
        </a:p>
      </dgm:t>
    </dgm:pt>
    <dgm:pt modelId="{F6354B34-648E-4EEC-B1A3-731C602D187B}" type="sibTrans" cxnId="{037E3B2F-E133-4884-A1D0-1B43E84D2BFE}">
      <dgm:prSet/>
      <dgm:spPr/>
      <dgm:t>
        <a:bodyPr/>
        <a:lstStyle/>
        <a:p>
          <a:endParaRPr lang="en-GB"/>
        </a:p>
      </dgm:t>
    </dgm:pt>
    <dgm:pt modelId="{663C68CA-C611-44B1-B0FF-53780DDCFAAC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Memiliki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intelektual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dan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pendidikan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tinggi</a:t>
          </a:r>
          <a:endParaRPr lang="en-GB" sz="20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8CD4AF86-B985-4E35-87E2-D69C997F3B6D}" type="parTrans" cxnId="{2F3064B3-2F8F-491D-9CA6-7C8D9A45E827}">
      <dgm:prSet/>
      <dgm:spPr/>
      <dgm:t>
        <a:bodyPr/>
        <a:lstStyle/>
        <a:p>
          <a:endParaRPr lang="en-GB"/>
        </a:p>
      </dgm:t>
    </dgm:pt>
    <dgm:pt modelId="{12BFAA4D-E83E-46FB-B15E-D1B91D77E0F6}" type="sibTrans" cxnId="{2F3064B3-2F8F-491D-9CA6-7C8D9A45E827}">
      <dgm:prSet/>
      <dgm:spPr/>
      <dgm:t>
        <a:bodyPr/>
        <a:lstStyle/>
        <a:p>
          <a:endParaRPr lang="en-GB"/>
        </a:p>
      </dgm:t>
    </dgm:pt>
    <dgm:pt modelId="{F8E0ABAE-2EEB-490A-9D10-693BE982E106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Memahami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ajaran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agama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dan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berkeinginan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kuat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menjalankannya</a:t>
          </a:r>
          <a:endParaRPr lang="en-GB" sz="20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C633727-8382-491E-8E6D-74B87D0C5E36}" type="parTrans" cxnId="{F902A0E8-33E1-4411-8A82-76A76F52AC61}">
      <dgm:prSet/>
      <dgm:spPr/>
      <dgm:t>
        <a:bodyPr/>
        <a:lstStyle/>
        <a:p>
          <a:endParaRPr lang="en-GB"/>
        </a:p>
      </dgm:t>
    </dgm:pt>
    <dgm:pt modelId="{0B26DEF3-9C00-4E6C-B299-997D93683435}" type="sibTrans" cxnId="{F902A0E8-33E1-4411-8A82-76A76F52AC61}">
      <dgm:prSet/>
      <dgm:spPr/>
      <dgm:t>
        <a:bodyPr/>
        <a:lstStyle/>
        <a:p>
          <a:endParaRPr lang="en-GB"/>
        </a:p>
      </dgm:t>
    </dgm:pt>
    <dgm:pt modelId="{C192A98E-D1C0-44FE-BC6D-F55BD860649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Memilih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jalan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ketaatan</a:t>
          </a:r>
          <a:endParaRPr lang="en-GB" sz="20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650F02-84D0-41E1-AB3B-97E336B51160}" type="parTrans" cxnId="{FF6AF781-2690-47DB-AE16-E78B38983382}">
      <dgm:prSet/>
      <dgm:spPr/>
      <dgm:t>
        <a:bodyPr/>
        <a:lstStyle/>
        <a:p>
          <a:endParaRPr lang="en-GB"/>
        </a:p>
      </dgm:t>
    </dgm:pt>
    <dgm:pt modelId="{9D6C0B0C-8E18-4AD0-94D4-B24CEA82A72E}" type="sibTrans" cxnId="{FF6AF781-2690-47DB-AE16-E78B38983382}">
      <dgm:prSet/>
      <dgm:spPr/>
      <dgm:t>
        <a:bodyPr/>
        <a:lstStyle/>
        <a:p>
          <a:endParaRPr lang="en-GB"/>
        </a:p>
      </dgm:t>
    </dgm:pt>
    <dgm:pt modelId="{284BC576-3326-4970-AC17-14E3D2300E88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Membagikan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ilmunya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untuk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kebaikan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bagi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sesamanya</a:t>
          </a:r>
          <a:endParaRPr lang="en-GB" sz="20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1C2D2881-979E-4C65-8F76-D8508DB569DE}" type="parTrans" cxnId="{484BC98C-056F-4184-8576-B92E1F5283BC}">
      <dgm:prSet/>
      <dgm:spPr/>
      <dgm:t>
        <a:bodyPr/>
        <a:lstStyle/>
        <a:p>
          <a:endParaRPr lang="en-GB"/>
        </a:p>
      </dgm:t>
    </dgm:pt>
    <dgm:pt modelId="{D5372D6A-99F2-452D-8463-A2FB15723469}" type="sibTrans" cxnId="{484BC98C-056F-4184-8576-B92E1F5283BC}">
      <dgm:prSet/>
      <dgm:spPr/>
      <dgm:t>
        <a:bodyPr/>
        <a:lstStyle/>
        <a:p>
          <a:endParaRPr lang="en-GB"/>
        </a:p>
      </dgm:t>
    </dgm:pt>
    <dgm:pt modelId="{CA0B74E9-4A64-442D-94BF-F9C9C4A131A3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Mengharap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janji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Tuhan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untuk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mendapatkan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kehidupan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yang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baik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setelah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kematiannya</a:t>
          </a:r>
          <a:r>
            <a:rPr lang="en-US" sz="20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40000"/>
                  <a:lumOff val="60000"/>
                </a:schemeClr>
              </a:solidFill>
            </a:rPr>
            <a:t>nanti</a:t>
          </a:r>
          <a:endParaRPr lang="en-GB" sz="20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A2C92C16-D8A4-4742-95CC-6124FA482555}" type="parTrans" cxnId="{B9E51F8E-0367-4A1B-AE5C-E82D6DF1F004}">
      <dgm:prSet/>
      <dgm:spPr/>
      <dgm:t>
        <a:bodyPr/>
        <a:lstStyle/>
        <a:p>
          <a:endParaRPr lang="en-GB"/>
        </a:p>
      </dgm:t>
    </dgm:pt>
    <dgm:pt modelId="{834FD138-933E-4079-BAD4-971B52072F12}" type="sibTrans" cxnId="{B9E51F8E-0367-4A1B-AE5C-E82D6DF1F004}">
      <dgm:prSet/>
      <dgm:spPr/>
      <dgm:t>
        <a:bodyPr/>
        <a:lstStyle/>
        <a:p>
          <a:endParaRPr lang="en-GB"/>
        </a:p>
      </dgm:t>
    </dgm:pt>
    <dgm:pt modelId="{637068C9-A4EE-4D86-8910-058CE8D3269C}" type="pres">
      <dgm:prSet presAssocID="{2B20FAC5-9AB2-45BA-B697-ED19E5552AA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43659A-0E17-45E4-BCCF-F62DEB1DCE3F}" type="pres">
      <dgm:prSet presAssocID="{27C845FA-4B96-46A8-BF4D-7DA2A50EBA82}" presName="comp" presStyleCnt="0"/>
      <dgm:spPr/>
    </dgm:pt>
    <dgm:pt modelId="{B4F0ECF0-C079-4834-B7B7-E56A3B15F183}" type="pres">
      <dgm:prSet presAssocID="{27C845FA-4B96-46A8-BF4D-7DA2A50EBA82}" presName="box" presStyleLbl="node1" presStyleIdx="0" presStyleCnt="1" custScaleY="100098" custLinFactNeighborX="-24976" custLinFactNeighborY="-21436"/>
      <dgm:spPr/>
      <dgm:t>
        <a:bodyPr/>
        <a:lstStyle/>
        <a:p>
          <a:endParaRPr lang="en-GB"/>
        </a:p>
      </dgm:t>
    </dgm:pt>
    <dgm:pt modelId="{3B5030B6-6FEC-4920-961F-B7E506B3875F}" type="pres">
      <dgm:prSet presAssocID="{27C845FA-4B96-46A8-BF4D-7DA2A50EBA82}" presName="img" presStyleLbl="fgImgPlace1" presStyleIdx="0" presStyleCnt="1" custScaleX="11500" custScaleY="2479" custLinFactNeighborX="27470" custLinFactNeighborY="-37323"/>
      <dgm:spPr/>
    </dgm:pt>
    <dgm:pt modelId="{11F06955-05E0-48DD-BA5E-2626E5644AA9}" type="pres">
      <dgm:prSet presAssocID="{27C845FA-4B96-46A8-BF4D-7DA2A50EBA8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987F843-4C05-486F-8034-C99CE9A2BADD}" type="presOf" srcId="{2B20FAC5-9AB2-45BA-B697-ED19E5552AAD}" destId="{637068C9-A4EE-4D86-8910-058CE8D3269C}" srcOrd="0" destOrd="0" presId="urn:microsoft.com/office/officeart/2005/8/layout/vList4#1"/>
    <dgm:cxn modelId="{A221FA7A-434F-4030-82D7-9CBA41838A4B}" type="presOf" srcId="{C192A98E-D1C0-44FE-BC6D-F55BD8606495}" destId="{11F06955-05E0-48DD-BA5E-2626E5644AA9}" srcOrd="1" destOrd="3" presId="urn:microsoft.com/office/officeart/2005/8/layout/vList4#1"/>
    <dgm:cxn modelId="{BF4F5107-6DBC-462E-B089-44EFBCAB8D8E}" type="presOf" srcId="{284BC576-3326-4970-AC17-14E3D2300E88}" destId="{11F06955-05E0-48DD-BA5E-2626E5644AA9}" srcOrd="1" destOrd="4" presId="urn:microsoft.com/office/officeart/2005/8/layout/vList4#1"/>
    <dgm:cxn modelId="{2F3064B3-2F8F-491D-9CA6-7C8D9A45E827}" srcId="{27C845FA-4B96-46A8-BF4D-7DA2A50EBA82}" destId="{663C68CA-C611-44B1-B0FF-53780DDCFAAC}" srcOrd="0" destOrd="0" parTransId="{8CD4AF86-B985-4E35-87E2-D69C997F3B6D}" sibTransId="{12BFAA4D-E83E-46FB-B15E-D1B91D77E0F6}"/>
    <dgm:cxn modelId="{3CF88190-9325-4FC2-9FFE-EB1C1740E8A7}" type="presOf" srcId="{27C845FA-4B96-46A8-BF4D-7DA2A50EBA82}" destId="{B4F0ECF0-C079-4834-B7B7-E56A3B15F183}" srcOrd="0" destOrd="0" presId="urn:microsoft.com/office/officeart/2005/8/layout/vList4#1"/>
    <dgm:cxn modelId="{069089BD-A58E-4723-818B-57819F472F71}" type="presOf" srcId="{CA0B74E9-4A64-442D-94BF-F9C9C4A131A3}" destId="{B4F0ECF0-C079-4834-B7B7-E56A3B15F183}" srcOrd="0" destOrd="5" presId="urn:microsoft.com/office/officeart/2005/8/layout/vList4#1"/>
    <dgm:cxn modelId="{C3E9E1E8-85BC-45A1-8B89-48D365CD7211}" type="presOf" srcId="{284BC576-3326-4970-AC17-14E3D2300E88}" destId="{B4F0ECF0-C079-4834-B7B7-E56A3B15F183}" srcOrd="0" destOrd="4" presId="urn:microsoft.com/office/officeart/2005/8/layout/vList4#1"/>
    <dgm:cxn modelId="{F2242E31-863F-4A55-831E-231DD837B22D}" type="presOf" srcId="{CA0B74E9-4A64-442D-94BF-F9C9C4A131A3}" destId="{11F06955-05E0-48DD-BA5E-2626E5644AA9}" srcOrd="1" destOrd="5" presId="urn:microsoft.com/office/officeart/2005/8/layout/vList4#1"/>
    <dgm:cxn modelId="{BC0EE5A2-F438-49B5-B3C4-34BED1D4CAFB}" type="presOf" srcId="{F8E0ABAE-2EEB-490A-9D10-693BE982E106}" destId="{11F06955-05E0-48DD-BA5E-2626E5644AA9}" srcOrd="1" destOrd="2" presId="urn:microsoft.com/office/officeart/2005/8/layout/vList4#1"/>
    <dgm:cxn modelId="{484BC98C-056F-4184-8576-B92E1F5283BC}" srcId="{27C845FA-4B96-46A8-BF4D-7DA2A50EBA82}" destId="{284BC576-3326-4970-AC17-14E3D2300E88}" srcOrd="3" destOrd="0" parTransId="{1C2D2881-979E-4C65-8F76-D8508DB569DE}" sibTransId="{D5372D6A-99F2-452D-8463-A2FB15723469}"/>
    <dgm:cxn modelId="{037E3B2F-E133-4884-A1D0-1B43E84D2BFE}" srcId="{2B20FAC5-9AB2-45BA-B697-ED19E5552AAD}" destId="{27C845FA-4B96-46A8-BF4D-7DA2A50EBA82}" srcOrd="0" destOrd="0" parTransId="{D05D2B2D-F8B6-4444-8B71-73A5574B6893}" sibTransId="{F6354B34-648E-4EEC-B1A3-731C602D187B}"/>
    <dgm:cxn modelId="{41E568B9-C787-478F-8811-A3C2CA0A8E08}" type="presOf" srcId="{27C845FA-4B96-46A8-BF4D-7DA2A50EBA82}" destId="{11F06955-05E0-48DD-BA5E-2626E5644AA9}" srcOrd="1" destOrd="0" presId="urn:microsoft.com/office/officeart/2005/8/layout/vList4#1"/>
    <dgm:cxn modelId="{B9E51F8E-0367-4A1B-AE5C-E82D6DF1F004}" srcId="{27C845FA-4B96-46A8-BF4D-7DA2A50EBA82}" destId="{CA0B74E9-4A64-442D-94BF-F9C9C4A131A3}" srcOrd="4" destOrd="0" parTransId="{A2C92C16-D8A4-4742-95CC-6124FA482555}" sibTransId="{834FD138-933E-4079-BAD4-971B52072F12}"/>
    <dgm:cxn modelId="{B5D5B8E1-89E3-41E7-951B-EBB20461B83D}" type="presOf" srcId="{663C68CA-C611-44B1-B0FF-53780DDCFAAC}" destId="{B4F0ECF0-C079-4834-B7B7-E56A3B15F183}" srcOrd="0" destOrd="1" presId="urn:microsoft.com/office/officeart/2005/8/layout/vList4#1"/>
    <dgm:cxn modelId="{F902A0E8-33E1-4411-8A82-76A76F52AC61}" srcId="{27C845FA-4B96-46A8-BF4D-7DA2A50EBA82}" destId="{F8E0ABAE-2EEB-490A-9D10-693BE982E106}" srcOrd="1" destOrd="0" parTransId="{6C633727-8382-491E-8E6D-74B87D0C5E36}" sibTransId="{0B26DEF3-9C00-4E6C-B299-997D93683435}"/>
    <dgm:cxn modelId="{FDC3D8CF-8155-467E-BA98-BF1C056B73CA}" type="presOf" srcId="{C192A98E-D1C0-44FE-BC6D-F55BD8606495}" destId="{B4F0ECF0-C079-4834-B7B7-E56A3B15F183}" srcOrd="0" destOrd="3" presId="urn:microsoft.com/office/officeart/2005/8/layout/vList4#1"/>
    <dgm:cxn modelId="{FF6AF781-2690-47DB-AE16-E78B38983382}" srcId="{27C845FA-4B96-46A8-BF4D-7DA2A50EBA82}" destId="{C192A98E-D1C0-44FE-BC6D-F55BD8606495}" srcOrd="2" destOrd="0" parTransId="{69650F02-84D0-41E1-AB3B-97E336B51160}" sibTransId="{9D6C0B0C-8E18-4AD0-94D4-B24CEA82A72E}"/>
    <dgm:cxn modelId="{E98E13AA-45A0-4449-9B61-BAD7B3C438F9}" type="presOf" srcId="{663C68CA-C611-44B1-B0FF-53780DDCFAAC}" destId="{11F06955-05E0-48DD-BA5E-2626E5644AA9}" srcOrd="1" destOrd="1" presId="urn:microsoft.com/office/officeart/2005/8/layout/vList4#1"/>
    <dgm:cxn modelId="{AD99F712-B0D9-47CE-8049-780F715E0A58}" type="presOf" srcId="{F8E0ABAE-2EEB-490A-9D10-693BE982E106}" destId="{B4F0ECF0-C079-4834-B7B7-E56A3B15F183}" srcOrd="0" destOrd="2" presId="urn:microsoft.com/office/officeart/2005/8/layout/vList4#1"/>
    <dgm:cxn modelId="{2643117C-C3B3-42D6-BA75-CDFA7564822B}" type="presParOf" srcId="{637068C9-A4EE-4D86-8910-058CE8D3269C}" destId="{9D43659A-0E17-45E4-BCCF-F62DEB1DCE3F}" srcOrd="0" destOrd="0" presId="urn:microsoft.com/office/officeart/2005/8/layout/vList4#1"/>
    <dgm:cxn modelId="{71741DFD-F8B6-40BA-9031-44A2E0A04BA7}" type="presParOf" srcId="{9D43659A-0E17-45E4-BCCF-F62DEB1DCE3F}" destId="{B4F0ECF0-C079-4834-B7B7-E56A3B15F183}" srcOrd="0" destOrd="0" presId="urn:microsoft.com/office/officeart/2005/8/layout/vList4#1"/>
    <dgm:cxn modelId="{C6D4F07E-EC11-4063-8658-D8465205DF89}" type="presParOf" srcId="{9D43659A-0E17-45E4-BCCF-F62DEB1DCE3F}" destId="{3B5030B6-6FEC-4920-961F-B7E506B3875F}" srcOrd="1" destOrd="0" presId="urn:microsoft.com/office/officeart/2005/8/layout/vList4#1"/>
    <dgm:cxn modelId="{A37D9C5B-6A35-4EBD-B1DA-0D2EE2F81897}" type="presParOf" srcId="{9D43659A-0E17-45E4-BCCF-F62DEB1DCE3F}" destId="{11F06955-05E0-48DD-BA5E-2626E5644AA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0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4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063A-21F7-4511-AFDA-EA8469DBA8FD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C5F5-2D9C-4C86-AD6E-8A27417B2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5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8650" y="2335214"/>
            <a:ext cx="10799763" cy="1493836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sz="2800" b="1" dirty="0" err="1" smtClean="0"/>
              <a:t>Pentingnya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Etika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Menjaga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Peradilan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Bersih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endParaRPr lang="en-GB" sz="2000" dirty="0" smtClean="0">
              <a:latin typeface="Geometr212 BkCn BT" panose="020B0603020204020204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235575" y="1573213"/>
            <a:ext cx="1285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/>
              <a:t>KOMISI YUDISIAL</a:t>
            </a:r>
            <a:endParaRPr lang="en-GB" altLang="en-US" sz="1200" b="1" dirty="0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400300" y="4110038"/>
            <a:ext cx="7196138" cy="199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 smtClean="0"/>
              <a:t>Oleh</a:t>
            </a:r>
            <a:r>
              <a:rPr lang="en-US" altLang="en-US" sz="2000" dirty="0" smtClean="0"/>
              <a:t>:</a:t>
            </a:r>
          </a:p>
          <a:p>
            <a:pPr algn="ctr"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Dr. </a:t>
            </a:r>
            <a:r>
              <a:rPr lang="en-US" altLang="en-US" sz="2000" dirty="0" err="1" smtClean="0"/>
              <a:t>Sumartoyo</a:t>
            </a:r>
            <a:r>
              <a:rPr lang="en-US" altLang="en-US" sz="2000" dirty="0" smtClean="0"/>
              <a:t>, S.H., </a:t>
            </a:r>
            <a:r>
              <a:rPr lang="en-US" altLang="en-US" sz="2000" dirty="0" err="1" smtClean="0"/>
              <a:t>M.Hum</a:t>
            </a:r>
            <a:endParaRPr lang="en-US" altLang="en-US" sz="2000" dirty="0" smtClean="0"/>
          </a:p>
          <a:p>
            <a:pPr algn="ctr" eaLnBrk="1" hangingPunct="1">
              <a:lnSpc>
                <a:spcPts val="2800"/>
              </a:lnSpc>
              <a:spcBef>
                <a:spcPts val="600"/>
              </a:spcBef>
              <a:buFontTx/>
              <a:buNone/>
            </a:pPr>
            <a:r>
              <a:rPr lang="en-US" altLang="en-US" sz="2000" dirty="0" err="1" smtClean="0"/>
              <a:t>Ketua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Bidang</a:t>
            </a:r>
            <a:r>
              <a:rPr lang="en-US" altLang="en-US" sz="2000" dirty="0"/>
              <a:t> SDM, </a:t>
            </a:r>
            <a:r>
              <a:rPr lang="en-US" altLang="en-US" sz="2000" dirty="0" err="1"/>
              <a:t>Hukum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Advokasi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LitBang</a:t>
            </a:r>
            <a:r>
              <a:rPr lang="en-US" altLang="en-US" sz="2000" dirty="0" smtClean="0"/>
              <a:t> </a:t>
            </a:r>
          </a:p>
          <a:p>
            <a:pPr algn="ctr" eaLnBrk="1" hangingPunct="1">
              <a:lnSpc>
                <a:spcPts val="28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 err="1" smtClean="0"/>
              <a:t>Komisi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Yudisial</a:t>
            </a:r>
            <a:endParaRPr lang="en-US" altLang="en-US" sz="2000" dirty="0"/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000" dirty="0" smtClean="0"/>
              <a:t>Jakarta, </a:t>
            </a:r>
            <a:r>
              <a:rPr lang="en-US" altLang="en-US" sz="2000" dirty="0" smtClean="0"/>
              <a:t>4 </a:t>
            </a:r>
            <a:r>
              <a:rPr lang="en-US" altLang="en-US" sz="2000" dirty="0" err="1" smtClean="0"/>
              <a:t>Desember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2019</a:t>
            </a:r>
            <a:endParaRPr lang="en-GB" altLang="en-US" sz="2000" dirty="0"/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1387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85775"/>
            <a:ext cx="9779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88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6053146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14475" y="4872799"/>
            <a:ext cx="9717088" cy="1636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200" b="1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Etika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dipahami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kebiasaan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perkembangannya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membahas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kebiasaan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semata-mata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tata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manners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melainkan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juga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membahas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kebiasaan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sesuatu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melekat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kodrat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2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4475" y="1555795"/>
            <a:ext cx="9717088" cy="333373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82625" algn="just">
              <a:lnSpc>
                <a:spcPct val="114000"/>
              </a:lnSpc>
              <a:defRPr/>
            </a:pPr>
            <a:r>
              <a:rPr lang="en-US" sz="2200" dirty="0" err="1" smtClean="0">
                <a:latin typeface="+mn-lt"/>
              </a:rPr>
              <a:t>Secara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etimologis</a:t>
            </a:r>
            <a:r>
              <a:rPr lang="en-US" sz="2200" dirty="0">
                <a:latin typeface="+mn-lt"/>
              </a:rPr>
              <a:t> kata </a:t>
            </a:r>
            <a:r>
              <a:rPr lang="en-US" sz="2200" dirty="0" err="1">
                <a:latin typeface="+mn-lt"/>
              </a:rPr>
              <a:t>etika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berasal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dari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bahasa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Yunani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yaitu</a:t>
            </a:r>
            <a:r>
              <a:rPr lang="en-US" sz="2200" dirty="0">
                <a:latin typeface="+mn-lt"/>
              </a:rPr>
              <a:t> </a:t>
            </a:r>
            <a:r>
              <a:rPr lang="en-US" sz="2200" i="1" dirty="0">
                <a:latin typeface="+mn-lt"/>
              </a:rPr>
              <a:t>ethos </a:t>
            </a:r>
            <a:r>
              <a:rPr lang="en-US" sz="2200" dirty="0" err="1">
                <a:latin typeface="+mn-lt"/>
              </a:rPr>
              <a:t>dan</a:t>
            </a:r>
            <a:r>
              <a:rPr lang="en-US" sz="2200" dirty="0">
                <a:latin typeface="+mn-lt"/>
              </a:rPr>
              <a:t> </a:t>
            </a:r>
            <a:r>
              <a:rPr lang="en-US" sz="2200" i="1" dirty="0" err="1" smtClean="0">
                <a:latin typeface="+mn-lt"/>
              </a:rPr>
              <a:t>ethikos</a:t>
            </a:r>
            <a:r>
              <a:rPr lang="en-US" sz="2200" i="1" dirty="0" smtClean="0">
                <a:latin typeface="+mn-lt"/>
              </a:rPr>
              <a:t>. </a:t>
            </a:r>
            <a:r>
              <a:rPr lang="en-US" sz="2200" i="1" dirty="0"/>
              <a:t>E</a:t>
            </a:r>
            <a:r>
              <a:rPr lang="en-US" sz="2200" i="1" dirty="0" smtClean="0">
                <a:latin typeface="+mn-lt"/>
              </a:rPr>
              <a:t>thos </a:t>
            </a:r>
            <a:r>
              <a:rPr lang="en-US" sz="2200" dirty="0">
                <a:latin typeface="+mn-lt"/>
              </a:rPr>
              <a:t>yang </a:t>
            </a:r>
            <a:r>
              <a:rPr lang="en-US" sz="2200" dirty="0" err="1">
                <a:latin typeface="+mn-lt"/>
              </a:rPr>
              <a:t>berarti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sifat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watak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adat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kebiasaan</a:t>
            </a:r>
            <a:r>
              <a:rPr lang="en-US" sz="2200" dirty="0">
                <a:latin typeface="+mn-lt"/>
              </a:rPr>
              <a:t>, </a:t>
            </a:r>
            <a:r>
              <a:rPr lang="en-US" sz="2200" dirty="0" err="1">
                <a:latin typeface="+mn-lt"/>
              </a:rPr>
              <a:t>tempat</a:t>
            </a:r>
            <a:r>
              <a:rPr lang="en-US" sz="2200" dirty="0">
                <a:latin typeface="+mn-lt"/>
              </a:rPr>
              <a:t> </a:t>
            </a:r>
            <a:r>
              <a:rPr lang="es-ES" sz="2200" dirty="0">
                <a:latin typeface="+mn-lt"/>
              </a:rPr>
              <a:t>yang </a:t>
            </a:r>
            <a:r>
              <a:rPr lang="es-ES" sz="2200" dirty="0" err="1" smtClean="0">
                <a:latin typeface="+mn-lt"/>
              </a:rPr>
              <a:t>baik</a:t>
            </a:r>
            <a:r>
              <a:rPr lang="es-ES" sz="2200" dirty="0" smtClean="0"/>
              <a:t>; </a:t>
            </a:r>
            <a:r>
              <a:rPr lang="es-ES" sz="2200" dirty="0" err="1" smtClean="0"/>
              <a:t>sdgkan</a:t>
            </a:r>
            <a:r>
              <a:rPr lang="es-ES" sz="2200" dirty="0" smtClean="0">
                <a:latin typeface="+mn-lt"/>
              </a:rPr>
              <a:t>  </a:t>
            </a:r>
            <a:r>
              <a:rPr lang="es-ES" sz="2200" i="1" dirty="0" err="1"/>
              <a:t>e</a:t>
            </a:r>
            <a:r>
              <a:rPr lang="es-ES" sz="2200" i="1" dirty="0" err="1" smtClean="0">
                <a:latin typeface="+mn-lt"/>
              </a:rPr>
              <a:t>thikos</a:t>
            </a:r>
            <a:r>
              <a:rPr lang="es-ES" sz="2200" i="1" dirty="0" smtClean="0">
                <a:latin typeface="+mn-lt"/>
              </a:rPr>
              <a:t> </a:t>
            </a:r>
            <a:r>
              <a:rPr lang="es-ES" sz="2200" dirty="0" err="1">
                <a:latin typeface="+mn-lt"/>
              </a:rPr>
              <a:t>berarti</a:t>
            </a:r>
            <a:r>
              <a:rPr lang="es-ES" sz="2200" dirty="0">
                <a:latin typeface="+mn-lt"/>
              </a:rPr>
              <a:t> </a:t>
            </a:r>
            <a:r>
              <a:rPr lang="es-ES" sz="2200" dirty="0" err="1">
                <a:latin typeface="+mn-lt"/>
              </a:rPr>
              <a:t>susila</a:t>
            </a:r>
            <a:r>
              <a:rPr lang="es-ES" sz="2200" dirty="0">
                <a:latin typeface="+mn-lt"/>
              </a:rPr>
              <a:t>, </a:t>
            </a:r>
            <a:r>
              <a:rPr lang="es-ES" sz="2200" dirty="0" err="1">
                <a:latin typeface="+mn-lt"/>
              </a:rPr>
              <a:t>keadaban</a:t>
            </a:r>
            <a:r>
              <a:rPr lang="es-ES" sz="2200" dirty="0">
                <a:latin typeface="+mn-lt"/>
              </a:rPr>
              <a:t>, </a:t>
            </a:r>
            <a:r>
              <a:rPr lang="es-ES" sz="2200" dirty="0" err="1">
                <a:latin typeface="+mn-lt"/>
              </a:rPr>
              <a:t>atau</a:t>
            </a:r>
            <a:r>
              <a:rPr lang="es-ES" sz="2200" dirty="0">
                <a:latin typeface="+mn-lt"/>
              </a:rPr>
              <a:t> </a:t>
            </a:r>
            <a:r>
              <a:rPr lang="es-ES" sz="2200" dirty="0" err="1">
                <a:latin typeface="+mn-lt"/>
              </a:rPr>
              <a:t>kelakuan</a:t>
            </a:r>
            <a:r>
              <a:rPr lang="es-ES" sz="2200" dirty="0">
                <a:latin typeface="+mn-lt"/>
              </a:rPr>
              <a:t> dan </a:t>
            </a:r>
            <a:r>
              <a:rPr lang="es-ES" sz="2200" dirty="0" err="1">
                <a:latin typeface="+mn-lt"/>
              </a:rPr>
              <a:t>perbuatan</a:t>
            </a:r>
            <a:r>
              <a:rPr lang="es-ES" sz="2200" dirty="0">
                <a:latin typeface="+mn-lt"/>
              </a:rPr>
              <a:t> </a:t>
            </a:r>
            <a:r>
              <a:rPr lang="sv-SE" sz="2200" dirty="0">
                <a:latin typeface="+mn-lt"/>
              </a:rPr>
              <a:t>yang baik.</a:t>
            </a:r>
          </a:p>
          <a:p>
            <a:pPr algn="just">
              <a:lnSpc>
                <a:spcPct val="114000"/>
              </a:lnSpc>
              <a:spcBef>
                <a:spcPts val="1200"/>
              </a:spcBef>
              <a:defRPr/>
            </a:pPr>
            <a:r>
              <a:rPr lang="sv-SE" sz="2200" dirty="0">
                <a:latin typeface="+mn-lt"/>
              </a:rPr>
              <a:t>           Kata “etika” dibedakan dengan “etik” dan “etiket”.  </a:t>
            </a:r>
            <a:endParaRPr lang="sv-SE" sz="2200" dirty="0" smtClean="0">
              <a:latin typeface="+mn-lt"/>
            </a:endParaRPr>
          </a:p>
          <a:p>
            <a:pPr indent="682625" algn="just">
              <a:lnSpc>
                <a:spcPct val="114000"/>
              </a:lnSpc>
              <a:defRPr/>
            </a:pPr>
            <a:r>
              <a:rPr lang="sv-SE" sz="2200" dirty="0" smtClean="0">
                <a:latin typeface="+mn-lt"/>
              </a:rPr>
              <a:t>Kata </a:t>
            </a:r>
            <a:r>
              <a:rPr lang="en-US" sz="2200" b="1" dirty="0" err="1">
                <a:latin typeface="+mn-lt"/>
              </a:rPr>
              <a:t>etik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berarti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kumpulan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asas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atau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nilai</a:t>
            </a:r>
            <a:r>
              <a:rPr lang="en-US" sz="2200" dirty="0">
                <a:latin typeface="+mn-lt"/>
              </a:rPr>
              <a:t> yang </a:t>
            </a:r>
            <a:r>
              <a:rPr lang="en-US" sz="2200" dirty="0" err="1">
                <a:latin typeface="+mn-lt"/>
              </a:rPr>
              <a:t>berkenaan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dengan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akhlak</a:t>
            </a:r>
            <a:r>
              <a:rPr lang="en-US" sz="2200" dirty="0">
                <a:latin typeface="+mn-lt"/>
              </a:rPr>
              <a:t> </a:t>
            </a:r>
            <a:r>
              <a:rPr lang="en-US" sz="2200" dirty="0" err="1">
                <a:latin typeface="+mn-lt"/>
              </a:rPr>
              <a:t>atau</a:t>
            </a:r>
            <a:r>
              <a:rPr lang="en-US" sz="2200" dirty="0">
                <a:latin typeface="+mn-lt"/>
              </a:rPr>
              <a:t> </a:t>
            </a:r>
            <a:r>
              <a:rPr lang="sv-SE" sz="2200" dirty="0">
                <a:latin typeface="+mn-lt"/>
              </a:rPr>
              <a:t>nilai mengenai benar dan salah yang dianut suatu golongan atau </a:t>
            </a:r>
            <a:r>
              <a:rPr lang="en-US" sz="2200" dirty="0" err="1" smtClean="0">
                <a:latin typeface="+mn-lt"/>
              </a:rPr>
              <a:t>masyarakat</a:t>
            </a:r>
            <a:r>
              <a:rPr lang="en-US" sz="2200" dirty="0" smtClean="0"/>
              <a:t>, </a:t>
            </a:r>
            <a:r>
              <a:rPr lang="en-US" sz="2200" dirty="0" err="1" smtClean="0"/>
              <a:t>sdgkan</a:t>
            </a:r>
            <a:r>
              <a:rPr lang="en-US" sz="2200" dirty="0" smtClean="0"/>
              <a:t> </a:t>
            </a:r>
            <a:r>
              <a:rPr lang="en-US" sz="2200" b="1" dirty="0" err="1" smtClean="0"/>
              <a:t>etiket</a:t>
            </a:r>
            <a:r>
              <a:rPr lang="en-US" sz="2200" dirty="0" smtClean="0"/>
              <a:t> </a:t>
            </a:r>
            <a:r>
              <a:rPr lang="en-US" sz="2200" dirty="0" err="1"/>
              <a:t>mengacu</a:t>
            </a:r>
            <a:r>
              <a:rPr lang="en-US" sz="2200" dirty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/>
              <a:t>ranah</a:t>
            </a:r>
            <a:r>
              <a:rPr lang="en-US" sz="2200" dirty="0"/>
              <a:t> </a:t>
            </a:r>
            <a:r>
              <a:rPr lang="en-US" sz="2200" dirty="0" err="1"/>
              <a:t>sopan</a:t>
            </a:r>
            <a:r>
              <a:rPr lang="en-US" sz="2200" dirty="0"/>
              <a:t> </a:t>
            </a:r>
            <a:r>
              <a:rPr lang="en-US" sz="2200" dirty="0" err="1"/>
              <a:t>santun</a:t>
            </a:r>
            <a:r>
              <a:rPr lang="en-US" sz="2200" dirty="0"/>
              <a:t> (</a:t>
            </a:r>
            <a:r>
              <a:rPr lang="en-US" sz="2200" dirty="0" smtClean="0"/>
              <a:t>KBBI</a:t>
            </a:r>
            <a:r>
              <a:rPr lang="en-US" sz="2200" dirty="0"/>
              <a:t>: </a:t>
            </a:r>
            <a:r>
              <a:rPr lang="en-US" sz="2200" dirty="0" err="1"/>
              <a:t>tata</a:t>
            </a:r>
            <a:r>
              <a:rPr lang="en-US" sz="2200" dirty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) </a:t>
            </a:r>
            <a:r>
              <a:rPr lang="en-US" sz="2200" dirty="0" err="1" smtClean="0"/>
              <a:t>dlm</a:t>
            </a:r>
            <a:r>
              <a:rPr lang="en-US" sz="2200" dirty="0" smtClean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</a:t>
            </a:r>
            <a:r>
              <a:rPr lang="en-US" sz="2200" dirty="0" err="1" smtClean="0"/>
              <a:t>beradab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/>
              <a:t>memelihara</a:t>
            </a:r>
            <a:r>
              <a:rPr lang="en-US" sz="2200" dirty="0"/>
              <a:t> </a:t>
            </a:r>
            <a:r>
              <a:rPr lang="en-US" sz="2200" dirty="0" err="1"/>
              <a:t>hubungan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sesama</a:t>
            </a:r>
            <a:r>
              <a:rPr lang="en-US" sz="2200" dirty="0"/>
              <a:t> </a:t>
            </a:r>
            <a:r>
              <a:rPr lang="en-US" sz="2200" dirty="0" err="1" smtClean="0"/>
              <a:t>manusia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79550" y="998538"/>
            <a:ext cx="283368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defRPr/>
            </a:pP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,,,</a:t>
            </a:r>
            <a:endParaRPr lang="en-GB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2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1387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4878388" y="584200"/>
            <a:ext cx="2244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860425" indent="-860425" eaLnBrk="1" hangingPunct="1">
              <a:defRPr/>
            </a:pP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Etika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en-AU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Etiket</a:t>
            </a:r>
            <a:endParaRPr lang="en-AU" alt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6675" y="2024063"/>
            <a:ext cx="4851400" cy="3238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>
              <a:spcBef>
                <a:spcPts val="600"/>
              </a:spcBef>
              <a:buFontTx/>
              <a:buAutoNum type="arabicPeriod"/>
              <a:defRPr/>
            </a:pPr>
            <a:r>
              <a:rPr lang="en-US" sz="2200" dirty="0" err="1">
                <a:solidFill>
                  <a:schemeClr val="tx2"/>
                </a:solidFill>
                <a:latin typeface="+mj-lt"/>
              </a:rPr>
              <a:t>Arti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watak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kebiasaan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</a:rPr>
              <a:t>      (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bhs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Yunani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+mj-lt"/>
              </a:rPr>
              <a:t>“ethos”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) 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2"/>
                </a:solidFill>
                <a:latin typeface="+mj-lt"/>
              </a:rPr>
              <a:t>Berlaku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tanpa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melihat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wkt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tempat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2"/>
                </a:solidFill>
                <a:latin typeface="+mj-lt"/>
              </a:rPr>
              <a:t>Bersifat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lebih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absolut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2"/>
                </a:solidFill>
                <a:latin typeface="+mj-lt"/>
              </a:rPr>
              <a:t>Melihat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individu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dari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sisi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bathiniah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2"/>
                </a:solidFill>
                <a:latin typeface="+mj-lt"/>
              </a:rPr>
              <a:t>Menyangkut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norma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atas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perbuatan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itu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j-lt"/>
              </a:rPr>
              <a:t>sendiri</a:t>
            </a:r>
            <a:endParaRPr 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3175" y="2024063"/>
            <a:ext cx="4699000" cy="323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>
              <a:spcBef>
                <a:spcPts val="600"/>
              </a:spcBef>
              <a:buFontTx/>
              <a:buAutoNum type="arabicPeriod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Arti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sopan-santun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(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bhs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Perancis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“etiquette”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Berlaku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dalam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pergaulan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Bersifat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relatif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Melihat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individu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dari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sisi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lahiriah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buFontTx/>
              <a:buAutoNum type="arabicPeriod" startAt="2"/>
              <a:defRPr/>
            </a:pP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Menyangkut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cara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suatu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perbuatan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harus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dilakukan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 bwMode="auto">
          <a:xfrm>
            <a:off x="1268413" y="1636713"/>
            <a:ext cx="847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860425" indent="-860425" eaLnBrk="1" hangingPunct="1">
              <a:defRPr/>
            </a:pP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Etika</a:t>
            </a:r>
            <a:endParaRPr lang="en-AU" alt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6280150" y="1627188"/>
            <a:ext cx="108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860425" indent="-860425" eaLnBrk="1" hangingPunct="1">
              <a:defRPr/>
            </a:pP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Etiket</a:t>
            </a:r>
            <a:endParaRPr lang="en-AU" altLang="en-US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08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1387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897063" y="950913"/>
            <a:ext cx="2832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2400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Tentang</a:t>
            </a:r>
            <a:r>
              <a:rPr lang="en-AU" alt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AU" altLang="en-US" sz="2400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Kode</a:t>
            </a:r>
            <a:r>
              <a:rPr lang="en-AU" alt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 </a:t>
            </a:r>
            <a:r>
              <a:rPr lang="en-AU" altLang="en-US" sz="2400" b="1" dirty="0" err="1">
                <a:solidFill>
                  <a:schemeClr val="tx2"/>
                </a:solidFill>
                <a:latin typeface="Calibri Light" panose="020F0302020204030204" pitchFamily="34" charset="0"/>
              </a:rPr>
              <a:t>Etik</a:t>
            </a:r>
            <a:r>
              <a:rPr lang="en-AU" altLang="en-US" sz="2400" b="1" dirty="0">
                <a:solidFill>
                  <a:schemeClr val="tx2"/>
                </a:solidFill>
                <a:latin typeface="Calibri Light" panose="020F0302020204030204" pitchFamily="34" charset="0"/>
              </a:rPr>
              <a:t> ,,, </a:t>
            </a:r>
            <a:endParaRPr lang="en-GB" altLang="en-US" sz="2400" b="1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6738" y="1687513"/>
            <a:ext cx="8540750" cy="359251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 algn="just">
              <a:lnSpc>
                <a:spcPct val="114000"/>
              </a:lnSpc>
              <a:spcBef>
                <a:spcPts val="9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Mengapa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memiliki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Kode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Etik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</a:t>
            </a:r>
          </a:p>
          <a:p>
            <a:pPr marL="457200" indent="-457200" algn="just">
              <a:lnSpc>
                <a:spcPct val="114000"/>
              </a:lnSpc>
              <a:spcBef>
                <a:spcPts val="9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Siapa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saja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mematuhi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Kode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Etik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</a:t>
            </a:r>
          </a:p>
          <a:p>
            <a:pPr marL="457200" indent="-457200" algn="just">
              <a:lnSpc>
                <a:spcPct val="114000"/>
              </a:lnSpc>
              <a:spcBef>
                <a:spcPts val="9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dilakukan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menurut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Kode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Etik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</a:t>
            </a:r>
          </a:p>
          <a:p>
            <a:pPr marL="457200" indent="-457200" algn="just">
              <a:lnSpc>
                <a:spcPct val="114000"/>
              </a:lnSpc>
              <a:spcBef>
                <a:spcPts val="9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dilakukan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para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manajer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menurut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Kode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Etik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</a:t>
            </a:r>
          </a:p>
          <a:p>
            <a:pPr marL="457200" indent="-457200" algn="just">
              <a:spcBef>
                <a:spcPts val="600"/>
              </a:spcBef>
              <a:buFontTx/>
              <a:buAutoNum type="arabicPeriod"/>
              <a:defRPr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dilakukan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jika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mengetahui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atau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mencurigai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adanya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pelanggaran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Kode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Etik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 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dan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algn="just">
              <a:lnSpc>
                <a:spcPct val="114000"/>
              </a:lnSpc>
              <a:spcBef>
                <a:spcPts val="9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Dari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memulainya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?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3065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465763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74800" y="547688"/>
            <a:ext cx="1346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defRPr/>
            </a:pPr>
            <a:r>
              <a:rPr lang="en-A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A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AU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en-AU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lanjutan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65300" y="4972050"/>
            <a:ext cx="82153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860425" indent="-860425" eaLnBrk="1" hangingPunct="1">
              <a:defRPr/>
            </a:pPr>
            <a:r>
              <a:rPr lang="en-AU" altLang="en-US" sz="2000" b="1" i="1" dirty="0" err="1" smtClean="0">
                <a:solidFill>
                  <a:srgbClr val="002060"/>
                </a:solidFill>
              </a:rPr>
              <a:t>Dimensi</a:t>
            </a:r>
            <a:r>
              <a:rPr lang="en-AU" alt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AU" altLang="en-US" sz="2000" b="1" i="1" dirty="0" err="1" smtClean="0">
                <a:solidFill>
                  <a:srgbClr val="002060"/>
                </a:solidFill>
              </a:rPr>
              <a:t>Integritas</a:t>
            </a:r>
            <a:r>
              <a:rPr lang="en-AU" alt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Pengendalian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diri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;    2.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Kehati-hatian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   3.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Keyakinan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    4.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Adil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   5.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Keteguhan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;    6.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Keberamalan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   7.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Kesiapan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altLang="en-US" sz="2000" b="1" i="1" dirty="0" err="1">
                <a:solidFill>
                  <a:schemeClr val="accent2">
                    <a:lumMod val="75000"/>
                  </a:schemeClr>
                </a:solidFill>
              </a:rPr>
              <a:t>menghadapi</a:t>
            </a:r>
            <a:r>
              <a:rPr lang="en-AU" altLang="en-US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risiko</a:t>
            </a:r>
            <a:r>
              <a:rPr lang="en-AU" alt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n-AU" altLang="en-US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konsekuensi</a:t>
            </a:r>
            <a:endParaRPr lang="en-AU" altLang="en-US" sz="2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71888" y="458788"/>
            <a:ext cx="28511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685800" indent="-685800" eaLnBrk="1" hangingPunct="1">
              <a:defRPr/>
            </a:pPr>
            <a:r>
              <a:rPr lang="en-US" alt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Living with Ethics</a:t>
            </a:r>
            <a:endParaRPr lang="id-ID" alt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41488" y="1679575"/>
            <a:ext cx="9561512" cy="333533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US" sz="2200" b="1" dirty="0" err="1" smtClean="0">
                <a:latin typeface="+mj-lt"/>
              </a:rPr>
              <a:t>Contoh</a:t>
            </a:r>
            <a:r>
              <a:rPr lang="en-US" sz="2200" b="1" dirty="0" smtClean="0">
                <a:latin typeface="+mj-lt"/>
              </a:rPr>
              <a:t>: [Kita </a:t>
            </a:r>
            <a:r>
              <a:rPr lang="en-US" sz="2200" b="1" dirty="0" err="1" smtClean="0">
                <a:latin typeface="+mj-lt"/>
              </a:rPr>
              <a:t>harus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apa</a:t>
            </a:r>
            <a:r>
              <a:rPr lang="en-US" sz="2200" b="1" dirty="0" smtClean="0">
                <a:latin typeface="+mj-lt"/>
              </a:rPr>
              <a:t> ..?]</a:t>
            </a:r>
          </a:p>
          <a:p>
            <a:pPr marL="514350" indent="-514350">
              <a:lnSpc>
                <a:spcPct val="80000"/>
              </a:lnSpc>
              <a:spcBef>
                <a:spcPts val="1500"/>
              </a:spcBef>
              <a:buFont typeface="Arial" panose="020B0604020202020204" pitchFamily="34" charset="0"/>
              <a:buAutoNum type="arabicParenR"/>
              <a:defRPr/>
            </a:pPr>
            <a:r>
              <a:rPr lang="en-US" sz="2200" b="1" dirty="0" err="1" smtClean="0">
                <a:latin typeface="+mj-lt"/>
              </a:rPr>
              <a:t>mematuhi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perundang-undangan</a:t>
            </a:r>
            <a:r>
              <a:rPr lang="en-US" sz="2200" b="1" dirty="0" smtClean="0">
                <a:latin typeface="+mj-lt"/>
              </a:rPr>
              <a:t> &amp; </a:t>
            </a:r>
            <a:r>
              <a:rPr lang="en-US" sz="2200" b="1" dirty="0" err="1" smtClean="0">
                <a:latin typeface="+mj-lt"/>
              </a:rPr>
              <a:t>peraturan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lembaga</a:t>
            </a:r>
            <a:r>
              <a:rPr lang="en-US" sz="2200" b="1" dirty="0" smtClean="0">
                <a:latin typeface="+mj-lt"/>
              </a:rPr>
              <a:t>;</a:t>
            </a: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AutoNum type="arabicParenR"/>
              <a:defRPr/>
            </a:pPr>
            <a:r>
              <a:rPr lang="en-US" sz="2200" b="1" dirty="0" err="1" smtClean="0">
                <a:latin typeface="+mj-lt"/>
              </a:rPr>
              <a:t>menjalankan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tugas</a:t>
            </a:r>
            <a:r>
              <a:rPr lang="en-US" sz="2200" b="1" dirty="0" smtClean="0">
                <a:latin typeface="+mj-lt"/>
              </a:rPr>
              <a:t> dg </a:t>
            </a:r>
            <a:r>
              <a:rPr lang="en-US" sz="2200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integritas</a:t>
            </a:r>
            <a:r>
              <a:rPr lang="en-US" sz="2200" b="1" dirty="0">
                <a:latin typeface="+mj-lt"/>
              </a:rPr>
              <a:t>;</a:t>
            </a:r>
            <a:r>
              <a:rPr lang="en-US" sz="2200" b="1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AutoNum type="arabicParenR"/>
              <a:defRPr/>
            </a:pPr>
            <a:r>
              <a:rPr lang="en-US" sz="2200" b="1" dirty="0" err="1" smtClean="0">
                <a:latin typeface="+mj-lt"/>
              </a:rPr>
              <a:t>menyiapkan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>
                <a:latin typeface="+mj-lt"/>
              </a:rPr>
              <a:t>data </a:t>
            </a:r>
            <a:r>
              <a:rPr lang="en-US" sz="2200" b="1" dirty="0" err="1" smtClean="0">
                <a:latin typeface="+mj-lt"/>
              </a:rPr>
              <a:t>yg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akurat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dan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benar</a:t>
            </a:r>
            <a:r>
              <a:rPr lang="en-US" sz="2200" b="1" dirty="0">
                <a:latin typeface="+mj-lt"/>
              </a:rPr>
              <a:t>;</a:t>
            </a:r>
            <a:r>
              <a:rPr lang="en-US" sz="2200" b="1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AutoNum type="arabicParenR"/>
              <a:defRPr/>
            </a:pPr>
            <a:r>
              <a:rPr lang="it-IT" sz="2200" b="1" dirty="0" smtClean="0">
                <a:latin typeface="+mj-lt"/>
              </a:rPr>
              <a:t>melindungi informasi, aset, dan kepentingan lembaga;</a:t>
            </a: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AutoNum type="arabicParenR"/>
              <a:defRPr/>
            </a:pPr>
            <a:r>
              <a:rPr lang="fi-FI" sz="2200" b="1" dirty="0" smtClean="0">
                <a:latin typeface="+mj-lt"/>
              </a:rPr>
              <a:t>menjunjung kejujuran;</a:t>
            </a:r>
            <a:endParaRPr lang="fi-FI" sz="2200" dirty="0">
              <a:latin typeface="+mj-lt"/>
            </a:endParaRP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AutoNum type="arabicParenR"/>
              <a:defRPr/>
            </a:pPr>
            <a:r>
              <a:rPr lang="sv-SE" sz="2200" b="1" dirty="0" smtClean="0">
                <a:latin typeface="+mj-lt"/>
              </a:rPr>
              <a:t>memperlakukan </a:t>
            </a:r>
            <a:r>
              <a:rPr lang="sv-SE" sz="2200" b="1" dirty="0">
                <a:latin typeface="+mj-lt"/>
              </a:rPr>
              <a:t>orang lain </a:t>
            </a:r>
            <a:r>
              <a:rPr lang="sv-SE" sz="2200" b="1" dirty="0" smtClean="0">
                <a:latin typeface="+mj-lt"/>
              </a:rPr>
              <a:t>dg </a:t>
            </a:r>
            <a:r>
              <a:rPr lang="sv-SE" sz="2200" b="1" dirty="0">
                <a:latin typeface="+mj-lt"/>
              </a:rPr>
              <a:t>penuh martabat &amp;</a:t>
            </a:r>
            <a:r>
              <a:rPr lang="sv-SE" sz="2200" b="1" dirty="0" smtClean="0">
                <a:latin typeface="+mj-lt"/>
              </a:rPr>
              <a:t> hormat;</a:t>
            </a: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AutoNum type="arabicParenR"/>
              <a:defRPr/>
            </a:pPr>
            <a:r>
              <a:rPr lang="en-US" sz="2200" b="1" dirty="0" err="1" smtClean="0">
                <a:latin typeface="+mj-lt"/>
              </a:rPr>
              <a:t>berkomitmen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untuk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menjadi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warga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yg</a:t>
            </a:r>
            <a:r>
              <a:rPr lang="en-US" sz="2200" b="1" dirty="0" smtClean="0">
                <a:latin typeface="+mj-lt"/>
              </a:rPr>
              <a:t> </a:t>
            </a:r>
            <a:r>
              <a:rPr lang="en-US" sz="2200" b="1" dirty="0" err="1" smtClean="0">
                <a:latin typeface="+mj-lt"/>
              </a:rPr>
              <a:t>bermanfaat</a:t>
            </a:r>
            <a:r>
              <a:rPr lang="en-US" sz="2200" b="1" dirty="0" smtClean="0">
                <a:latin typeface="+mj-lt"/>
              </a:rPr>
              <a:t>.</a:t>
            </a: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                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1174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648075" y="557688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89125" y="644525"/>
            <a:ext cx="34750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defRPr/>
            </a:pP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Penegakan</a:t>
            </a: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Hukum</a:t>
            </a:r>
            <a:endParaRPr lang="en-GB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1825" y="1520825"/>
            <a:ext cx="8170863" cy="50295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2800"/>
              </a:lnSpc>
              <a:spcBef>
                <a:spcPts val="1500"/>
              </a:spcBef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Jika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etika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disandingkan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hukum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arti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norma-norma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pengaturan</a:t>
            </a:r>
            <a:r>
              <a:rPr lang="en-US" sz="16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–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maka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etika</a:t>
            </a:r>
            <a:r>
              <a:rPr lang="en-US" sz="22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memiliki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posisi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atau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tingkatan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yg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lebih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tinggi</a:t>
            </a:r>
            <a:r>
              <a:rPr lang="en-US" sz="22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</a:p>
          <a:p>
            <a:pPr marL="463550" indent="-463550" algn="just">
              <a:lnSpc>
                <a:spcPts val="2800"/>
              </a:lnSpc>
              <a:spcBef>
                <a:spcPts val="1000"/>
              </a:spcBef>
              <a:defRPr/>
            </a:pP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Oleh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karena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itu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norma-norma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hukum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yg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dibuat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mestinya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didasarkan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pd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nilai-nilai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etik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itu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sendiri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dan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tidak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berdasarkan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kepentingan-kepentingan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tetentu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demikian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pula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halnya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dalam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penerapan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serta</a:t>
            </a:r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penegakannya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ts val="2800"/>
              </a:lnSpc>
              <a:spcBef>
                <a:spcPts val="1500"/>
              </a:spcBef>
              <a:defRPr/>
            </a:pPr>
            <a:r>
              <a:rPr lang="en-US" sz="2200" dirty="0" err="1">
                <a:solidFill>
                  <a:schemeClr val="tx2"/>
                </a:solidFill>
                <a:latin typeface="+mn-lt"/>
              </a:rPr>
              <a:t>Namun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dalam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kehidupan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praktikal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hukum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memiliki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peran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sentral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yang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sarat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dengan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berbagai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kepentingan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sehingga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mulai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dari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perumusan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pembahasan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penetapan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pengundangan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hingga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penerapan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penegakannya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masih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jauh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dari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kondisi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 yang </a:t>
            </a:r>
            <a:r>
              <a:rPr lang="en-US" sz="2200" dirty="0" err="1">
                <a:solidFill>
                  <a:schemeClr val="tx2"/>
                </a:solidFill>
                <a:latin typeface="+mn-lt"/>
              </a:rPr>
              <a:t>diharapkan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1309688" indent="-1309688">
              <a:lnSpc>
                <a:spcPts val="2800"/>
              </a:lnSpc>
              <a:spcBef>
                <a:spcPts val="1200"/>
              </a:spcBef>
              <a:tabLst>
                <a:tab pos="463550" algn="l"/>
              </a:tabLst>
              <a:defRPr/>
            </a:pP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  </a:t>
            </a:r>
            <a:r>
              <a:rPr lang="en-US" sz="220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Ekses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  </a:t>
            </a:r>
            <a:r>
              <a:rPr lang="en-US" sz="220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muncul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perbuatan-perbuatan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yang 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merendahkan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</a:t>
            </a:r>
          </a:p>
          <a:p>
            <a:pPr marL="1309688" indent="-1309688">
              <a:lnSpc>
                <a:spcPts val="2800"/>
              </a:lnSpc>
              <a:tabLst>
                <a:tab pos="463550" algn="l"/>
              </a:tabLst>
              <a:defRPr/>
            </a:pP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	   </a:t>
            </a:r>
            <a:r>
              <a:rPr lang="en-US" sz="220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martabat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dan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keluhuran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lembaga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peradilan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</a:t>
            </a:r>
            <a:r>
              <a:rPr lang="en-US" sz="22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CoC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59371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648075" y="5426075"/>
            <a:ext cx="12192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62325" y="698500"/>
            <a:ext cx="58499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defRPr/>
            </a:pP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Peranan</a:t>
            </a: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Penegakan</a:t>
            </a:r>
            <a:r>
              <a:rPr lang="en-AU" alt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en-US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Hukum</a:t>
            </a:r>
            <a:endParaRPr lang="en-GB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8" name="Picture 5" descr="https://wennypuspita.files.wordpress.com/2011/03/001.jpg?w=300&amp;h=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82763"/>
            <a:ext cx="67659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/>
          <p:cNvSpPr txBox="1">
            <a:spLocks/>
          </p:cNvSpPr>
          <p:nvPr/>
        </p:nvSpPr>
        <p:spPr bwMode="auto">
          <a:xfrm>
            <a:off x="3009900" y="4959350"/>
            <a:ext cx="1725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800" b="1" i="1">
                <a:solidFill>
                  <a:schemeClr val="bg1"/>
                </a:solidFill>
                <a:latin typeface="Calibri Light" panose="020F0302020204030204" pitchFamily="34" charset="0"/>
              </a:rPr>
              <a:t>-- E   t   i   k   a -- </a:t>
            </a:r>
            <a:endParaRPr lang="en-GB" sz="1800" b="1" i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390" name="Title 1"/>
          <p:cNvSpPr txBox="1">
            <a:spLocks/>
          </p:cNvSpPr>
          <p:nvPr/>
        </p:nvSpPr>
        <p:spPr bwMode="auto">
          <a:xfrm rot="1833119">
            <a:off x="4881563" y="2954338"/>
            <a:ext cx="10144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b="1" i="1" dirty="0">
                <a:latin typeface="Calibri Light" panose="020F0302020204030204" pitchFamily="34" charset="0"/>
              </a:rPr>
              <a:t>-- </a:t>
            </a:r>
            <a:r>
              <a:rPr lang="en-AU" altLang="en-US" sz="1200" b="1" i="1" dirty="0" err="1">
                <a:latin typeface="Calibri Light" panose="020F0302020204030204" pitchFamily="34" charset="0"/>
              </a:rPr>
              <a:t>Hukum</a:t>
            </a:r>
            <a:r>
              <a:rPr lang="en-AU" altLang="en-US" sz="1200" b="1" i="1" dirty="0">
                <a:latin typeface="Calibri Light" panose="020F0302020204030204" pitchFamily="34" charset="0"/>
              </a:rPr>
              <a:t> --</a:t>
            </a:r>
            <a:endParaRPr lang="en-GB" sz="1200" b="1" i="1" dirty="0">
              <a:latin typeface="Calibri Light" panose="020F0302020204030204" pitchFamily="34" charset="0"/>
            </a:endParaRPr>
          </a:p>
        </p:txBody>
      </p:sp>
      <p:sp>
        <p:nvSpPr>
          <p:cNvPr id="16391" name="Title 1"/>
          <p:cNvSpPr txBox="1">
            <a:spLocks/>
          </p:cNvSpPr>
          <p:nvPr/>
        </p:nvSpPr>
        <p:spPr bwMode="auto">
          <a:xfrm rot="1833119">
            <a:off x="6138863" y="3094038"/>
            <a:ext cx="10144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b="1" i="1" dirty="0">
                <a:latin typeface="Calibri Light" panose="020F0302020204030204" pitchFamily="34" charset="0"/>
              </a:rPr>
              <a:t>-- </a:t>
            </a:r>
            <a:r>
              <a:rPr lang="en-AU" altLang="en-US" sz="1200" b="1" i="1" dirty="0" err="1">
                <a:latin typeface="Calibri Light" panose="020F0302020204030204" pitchFamily="34" charset="0"/>
              </a:rPr>
              <a:t>Hukum</a:t>
            </a:r>
            <a:r>
              <a:rPr lang="en-AU" altLang="en-US" sz="1200" b="1" i="1" dirty="0">
                <a:latin typeface="Calibri Light" panose="020F0302020204030204" pitchFamily="34" charset="0"/>
              </a:rPr>
              <a:t> --</a:t>
            </a:r>
            <a:endParaRPr lang="en-GB" sz="1200" b="1" i="1" dirty="0">
              <a:latin typeface="Calibri Light" panose="020F0302020204030204" pitchFamily="34" charset="0"/>
            </a:endParaRPr>
          </a:p>
        </p:txBody>
      </p:sp>
      <p:sp>
        <p:nvSpPr>
          <p:cNvPr id="16392" name="Title 1"/>
          <p:cNvSpPr txBox="1">
            <a:spLocks/>
          </p:cNvSpPr>
          <p:nvPr/>
        </p:nvSpPr>
        <p:spPr bwMode="auto">
          <a:xfrm rot="1833119">
            <a:off x="7356475" y="3300413"/>
            <a:ext cx="10144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b="1" i="1" dirty="0">
                <a:latin typeface="Calibri Light" panose="020F0302020204030204" pitchFamily="34" charset="0"/>
              </a:rPr>
              <a:t>-- </a:t>
            </a:r>
            <a:r>
              <a:rPr lang="en-AU" altLang="en-US" sz="1200" b="1" i="1" dirty="0" err="1">
                <a:latin typeface="Calibri Light" panose="020F0302020204030204" pitchFamily="34" charset="0"/>
              </a:rPr>
              <a:t>Hukum</a:t>
            </a:r>
            <a:r>
              <a:rPr lang="en-AU" altLang="en-US" sz="1200" b="1" i="1" dirty="0">
                <a:latin typeface="Calibri Light" panose="020F0302020204030204" pitchFamily="34" charset="0"/>
              </a:rPr>
              <a:t> --</a:t>
            </a:r>
            <a:endParaRPr lang="en-GB" sz="1200" b="1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23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390" grpId="0"/>
      <p:bldP spid="16391" grpId="0"/>
      <p:bldP spid="163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495675" y="5226050"/>
            <a:ext cx="1219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33488" y="1747838"/>
            <a:ext cx="3073400" cy="33829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600"/>
              </a:spcBef>
              <a:defRPr/>
            </a:pPr>
            <a:r>
              <a:rPr lang="en-AU" altLang="en-US" sz="2000" dirty="0" err="1">
                <a:solidFill>
                  <a:schemeClr val="tx2"/>
                </a:solidFill>
              </a:rPr>
              <a:t>Komisi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Yudisial</a:t>
            </a:r>
            <a:r>
              <a:rPr lang="en-AU" altLang="en-US" sz="2000" dirty="0">
                <a:solidFill>
                  <a:schemeClr val="tx2"/>
                </a:solidFill>
              </a:rPr>
              <a:t>  </a:t>
            </a:r>
            <a:r>
              <a:rPr lang="en-AU" altLang="en-US" sz="2000" dirty="0" err="1">
                <a:solidFill>
                  <a:schemeClr val="tx2"/>
                </a:solidFill>
              </a:rPr>
              <a:t>adalah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menegakkan</a:t>
            </a:r>
            <a:r>
              <a:rPr lang="en-AU" altLang="en-US" sz="2000" dirty="0">
                <a:solidFill>
                  <a:schemeClr val="tx2"/>
                </a:solidFill>
              </a:rPr>
              <a:t>: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AU" altLang="en-US" sz="2000" b="1" i="1" dirty="0">
                <a:solidFill>
                  <a:schemeClr val="tx2"/>
                </a:solidFill>
              </a:rPr>
              <a:t>rule of ethic</a:t>
            </a:r>
            <a:r>
              <a:rPr lang="en-AU" altLang="en-US" sz="2000" dirty="0">
                <a:solidFill>
                  <a:schemeClr val="tx2"/>
                </a:solidFill>
              </a:rPr>
              <a:t>,  </a:t>
            </a:r>
            <a:r>
              <a:rPr lang="en-AU" altLang="en-US" sz="2000" dirty="0" err="1">
                <a:solidFill>
                  <a:schemeClr val="tx2"/>
                </a:solidFill>
              </a:rPr>
              <a:t>bukan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b="1" i="1" dirty="0">
                <a:solidFill>
                  <a:schemeClr val="tx2"/>
                </a:solidFill>
              </a:rPr>
              <a:t>rule of law</a:t>
            </a:r>
            <a:r>
              <a:rPr lang="en-AU" altLang="en-US" sz="2000" i="1" dirty="0">
                <a:solidFill>
                  <a:schemeClr val="tx2"/>
                </a:solidFill>
              </a:rPr>
              <a:t>.</a:t>
            </a:r>
            <a:endParaRPr lang="en-AU" altLang="en-US" sz="20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en-AU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629150" y="1755775"/>
            <a:ext cx="3132138" cy="37576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AU" altLang="en-US" sz="2000" dirty="0">
                <a:solidFill>
                  <a:schemeClr val="tx2"/>
                </a:solidFill>
              </a:rPr>
              <a:t>Norma-</a:t>
            </a:r>
            <a:r>
              <a:rPr lang="en-AU" altLang="en-US" sz="2000" dirty="0" err="1">
                <a:solidFill>
                  <a:schemeClr val="tx2"/>
                </a:solidFill>
              </a:rPr>
              <a:t>norma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hukum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bukanlah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segala-galanya</a:t>
            </a:r>
            <a:r>
              <a:rPr lang="en-AU" altLang="en-US" sz="2000" dirty="0">
                <a:solidFill>
                  <a:schemeClr val="tx2"/>
                </a:solidFill>
              </a:rPr>
              <a:t>, </a:t>
            </a:r>
            <a:r>
              <a:rPr lang="en-AU" altLang="en-US" sz="2000" dirty="0" err="1">
                <a:solidFill>
                  <a:schemeClr val="tx2"/>
                </a:solidFill>
              </a:rPr>
              <a:t>masih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dibutuhkan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norma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etik</a:t>
            </a:r>
            <a:r>
              <a:rPr lang="en-AU" altLang="en-US" sz="2000" dirty="0">
                <a:solidFill>
                  <a:schemeClr val="tx2"/>
                </a:solidFill>
              </a:rPr>
              <a:t>. 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AU" altLang="en-US" sz="2000" dirty="0" err="1">
                <a:solidFill>
                  <a:schemeClr val="tx2"/>
                </a:solidFill>
              </a:rPr>
              <a:t>Jika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b="1" dirty="0" err="1">
                <a:solidFill>
                  <a:schemeClr val="tx2"/>
                </a:solidFill>
              </a:rPr>
              <a:t>etik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tegak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dan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berfungsi</a:t>
            </a:r>
            <a:r>
              <a:rPr lang="en-AU" altLang="en-US" sz="2000" dirty="0">
                <a:solidFill>
                  <a:schemeClr val="tx2"/>
                </a:solidFill>
              </a:rPr>
              <a:t> dg </a:t>
            </a:r>
            <a:r>
              <a:rPr lang="en-AU" altLang="en-US" sz="2000" dirty="0" err="1">
                <a:solidFill>
                  <a:schemeClr val="tx2"/>
                </a:solidFill>
              </a:rPr>
              <a:t>baik</a:t>
            </a:r>
            <a:r>
              <a:rPr lang="en-AU" altLang="en-US" sz="2000" dirty="0">
                <a:solidFill>
                  <a:schemeClr val="tx2"/>
                </a:solidFill>
              </a:rPr>
              <a:t>, </a:t>
            </a:r>
            <a:r>
              <a:rPr lang="en-AU" altLang="en-US" sz="2000" dirty="0" err="1">
                <a:solidFill>
                  <a:schemeClr val="tx2"/>
                </a:solidFill>
              </a:rPr>
              <a:t>maka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hukum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juga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tegak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sbgmn</a:t>
            </a:r>
            <a:r>
              <a:rPr lang="en-AU" altLang="en-US" sz="2000" dirty="0">
                <a:solidFill>
                  <a:schemeClr val="tx2"/>
                </a:solidFill>
              </a:rPr>
              <a:t> </a:t>
            </a:r>
            <a:r>
              <a:rPr lang="en-AU" altLang="en-US" sz="2000" dirty="0" err="1">
                <a:solidFill>
                  <a:schemeClr val="tx2"/>
                </a:solidFill>
              </a:rPr>
              <a:t>mestinya</a:t>
            </a:r>
            <a:r>
              <a:rPr lang="en-AU" altLang="en-US" sz="2000" dirty="0">
                <a:solidFill>
                  <a:schemeClr val="tx2"/>
                </a:solidFill>
              </a:rPr>
              <a:t>.</a:t>
            </a:r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77200" y="1755775"/>
            <a:ext cx="3195638" cy="33750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en-US" sz="2000" b="1" dirty="0" err="1">
                <a:solidFill>
                  <a:schemeClr val="tx2"/>
                </a:solidFill>
              </a:rPr>
              <a:t>Jembatan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id-ID" altLang="en-US" sz="2000" u="sng" dirty="0">
                <a:solidFill>
                  <a:schemeClr val="tx2"/>
                </a:solidFill>
              </a:rPr>
              <a:t>ant</a:t>
            </a:r>
            <a:r>
              <a:rPr lang="en-US" altLang="en-US" sz="2000" u="sng" dirty="0" err="1">
                <a:solidFill>
                  <a:schemeClr val="tx2"/>
                </a:solidFill>
              </a:rPr>
              <a:t>ara</a:t>
            </a:r>
            <a:r>
              <a:rPr lang="id-ID" altLang="en-US" sz="2000" u="sng" dirty="0">
                <a:solidFill>
                  <a:schemeClr val="tx2"/>
                </a:solidFill>
              </a:rPr>
              <a:t> ajaran </a:t>
            </a:r>
            <a:r>
              <a:rPr lang="en-US" altLang="en-US" sz="2000" u="sng" dirty="0">
                <a:solidFill>
                  <a:schemeClr val="tx2"/>
                </a:solidFill>
              </a:rPr>
              <a:t> a</a:t>
            </a:r>
            <a:r>
              <a:rPr lang="id-ID" altLang="en-US" sz="2000" u="sng" dirty="0">
                <a:solidFill>
                  <a:schemeClr val="tx2"/>
                </a:solidFill>
              </a:rPr>
              <a:t>gama </a:t>
            </a:r>
            <a:r>
              <a:rPr lang="en-US" altLang="en-US" sz="2000" u="sng" dirty="0">
                <a:solidFill>
                  <a:schemeClr val="tx2"/>
                </a:solidFill>
              </a:rPr>
              <a:t>   </a:t>
            </a:r>
            <a:r>
              <a:rPr lang="id-ID" altLang="en-US" sz="2000" u="sng" dirty="0">
                <a:solidFill>
                  <a:schemeClr val="tx2"/>
                </a:solidFill>
              </a:rPr>
              <a:t>d</a:t>
            </a:r>
            <a:r>
              <a:rPr lang="en-US" altLang="en-US" sz="2000" u="sng" dirty="0">
                <a:solidFill>
                  <a:schemeClr val="tx2"/>
                </a:solidFill>
              </a:rPr>
              <a:t>an</a:t>
            </a:r>
            <a:r>
              <a:rPr lang="id-ID" altLang="en-US" sz="2000" u="sng" dirty="0">
                <a:solidFill>
                  <a:schemeClr val="tx2"/>
                </a:solidFill>
              </a:rPr>
              <a:t> </a:t>
            </a:r>
            <a:r>
              <a:rPr lang="en-US" altLang="en-US" sz="2000" u="sng" dirty="0">
                <a:solidFill>
                  <a:schemeClr val="tx2"/>
                </a:solidFill>
              </a:rPr>
              <a:t>   </a:t>
            </a:r>
            <a:r>
              <a:rPr lang="id-ID" altLang="en-US" sz="2000" u="sng" dirty="0">
                <a:solidFill>
                  <a:schemeClr val="tx2"/>
                </a:solidFill>
              </a:rPr>
              <a:t>realitas </a:t>
            </a:r>
            <a:r>
              <a:rPr lang="en-US" altLang="en-US" sz="2000" u="sng" dirty="0" err="1">
                <a:solidFill>
                  <a:schemeClr val="tx2"/>
                </a:solidFill>
              </a:rPr>
              <a:t>pe</a:t>
            </a:r>
            <a:r>
              <a:rPr lang="id-ID" altLang="en-US" sz="2000" u="sng" dirty="0">
                <a:solidFill>
                  <a:schemeClr val="tx2"/>
                </a:solidFill>
              </a:rPr>
              <a:t>lembagaan sistem </a:t>
            </a:r>
            <a:r>
              <a:rPr lang="en-US" altLang="en-US" sz="2000" u="sng" dirty="0" err="1">
                <a:solidFill>
                  <a:schemeClr val="tx2"/>
                </a:solidFill>
              </a:rPr>
              <a:t>ke</a:t>
            </a:r>
            <a:r>
              <a:rPr lang="id-ID" altLang="en-US" sz="2000" u="sng" dirty="0">
                <a:solidFill>
                  <a:schemeClr val="tx2"/>
                </a:solidFill>
              </a:rPr>
              <a:t>negaraan </a:t>
            </a:r>
            <a:r>
              <a:rPr lang="id-ID" altLang="en-US" sz="2000" u="sng" dirty="0" smtClean="0">
                <a:solidFill>
                  <a:schemeClr val="tx2"/>
                </a:solidFill>
              </a:rPr>
              <a:t>modern</a:t>
            </a:r>
            <a:r>
              <a:rPr lang="en-US" altLang="en-US" sz="2000" dirty="0">
                <a:solidFill>
                  <a:schemeClr val="tx2"/>
                </a:solidFill>
              </a:rPr>
              <a:t>.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US" altLang="en-US" sz="1600" dirty="0">
                <a:solidFill>
                  <a:schemeClr val="tx2"/>
                </a:solidFill>
              </a:rPr>
              <a:t>[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yg</a:t>
            </a:r>
            <a:r>
              <a:rPr lang="en-US" altLang="en-US" sz="1600" dirty="0" smtClean="0">
                <a:solidFill>
                  <a:schemeClr val="tx2"/>
                </a:solidFill>
              </a:rPr>
              <a:t> </a:t>
            </a:r>
            <a:r>
              <a:rPr lang="id-ID" altLang="en-US" sz="1600" dirty="0">
                <a:solidFill>
                  <a:schemeClr val="tx2"/>
                </a:solidFill>
              </a:rPr>
              <a:t>menuntut rasionalitas b</a:t>
            </a:r>
            <a:r>
              <a:rPr lang="en-US" altLang="en-US" sz="1600" dirty="0" err="1">
                <a:solidFill>
                  <a:schemeClr val="tx2"/>
                </a:solidFill>
              </a:rPr>
              <a:t>dsk</a:t>
            </a:r>
            <a:r>
              <a:rPr lang="id-ID" altLang="en-US" sz="1600" dirty="0">
                <a:solidFill>
                  <a:schemeClr val="tx2"/>
                </a:solidFill>
              </a:rPr>
              <a:t> </a:t>
            </a:r>
            <a:r>
              <a:rPr lang="id-ID" altLang="en-US" sz="1600" b="1" i="1" dirty="0">
                <a:solidFill>
                  <a:schemeClr val="tx2"/>
                </a:solidFill>
              </a:rPr>
              <a:t>rule of </a:t>
            </a:r>
            <a:r>
              <a:rPr lang="id-ID" altLang="en-US" sz="1600" b="1" i="1" dirty="0" smtClean="0">
                <a:solidFill>
                  <a:schemeClr val="tx2"/>
                </a:solidFill>
              </a:rPr>
              <a:t>law</a:t>
            </a:r>
            <a:r>
              <a:rPr lang="en-US" altLang="en-US" sz="1600" dirty="0">
                <a:solidFill>
                  <a:schemeClr val="tx2"/>
                </a:solidFill>
              </a:rPr>
              <a:t>]</a:t>
            </a:r>
            <a:endParaRPr lang="en-AU" sz="160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10063" y="3360738"/>
            <a:ext cx="315912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778750" y="3416300"/>
            <a:ext cx="31591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28813" y="765175"/>
            <a:ext cx="8702675" cy="541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3088" indent="-573088" algn="just" eaLnBrk="1" hangingPunct="1">
              <a:lnSpc>
                <a:spcPts val="3500"/>
              </a:lnSpc>
              <a:spcBef>
                <a:spcPts val="600"/>
              </a:spcBef>
              <a:buFontTx/>
              <a:buAutoNum type="alphaUcPeriod" startAt="4"/>
              <a:defRPr/>
            </a:pP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Lembaga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Etik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sbg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Akselarator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Peradilan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yg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Kondusif</a:t>
            </a:r>
            <a:endParaRPr lang="en-AU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285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22463" y="1414463"/>
            <a:ext cx="2198687" cy="4632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id-ID" b="1" dirty="0">
                <a:solidFill>
                  <a:schemeClr val="tx2"/>
                </a:solidFill>
              </a:rPr>
              <a:t>Upaya </a:t>
            </a:r>
            <a:r>
              <a:rPr lang="id-ID" b="1" i="1" dirty="0">
                <a:solidFill>
                  <a:schemeClr val="tx2"/>
                </a:solidFill>
              </a:rPr>
              <a:t>pre-emptif</a:t>
            </a:r>
            <a:endParaRPr lang="en-US" b="1" i="1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id-ID" sz="1600" dirty="0">
                <a:solidFill>
                  <a:schemeClr val="tx2"/>
                </a:solidFill>
              </a:rPr>
              <a:t>Penyiapan calon hakim potensial melalui program klinik etik dan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hukum</a:t>
            </a:r>
            <a:r>
              <a:rPr lang="en-US" sz="1600" dirty="0">
                <a:solidFill>
                  <a:schemeClr val="tx2"/>
                </a:solidFill>
              </a:rPr>
              <a:t>,</a:t>
            </a:r>
            <a:r>
              <a:rPr lang="id-ID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melalui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kerja</a:t>
            </a:r>
            <a:r>
              <a:rPr lang="id-ID" sz="1600" dirty="0">
                <a:solidFill>
                  <a:schemeClr val="tx2"/>
                </a:solidFill>
              </a:rPr>
              <a:t> sama d</a:t>
            </a:r>
            <a:r>
              <a:rPr lang="en-US" sz="1600" dirty="0">
                <a:solidFill>
                  <a:schemeClr val="tx2"/>
                </a:solidFill>
              </a:rPr>
              <a:t>g </a:t>
            </a:r>
            <a:r>
              <a:rPr lang="en-US" sz="1600" dirty="0" err="1">
                <a:solidFill>
                  <a:schemeClr val="tx2"/>
                </a:solidFill>
              </a:rPr>
              <a:t>berbagai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id-ID" sz="1600" dirty="0">
                <a:solidFill>
                  <a:schemeClr val="tx2"/>
                </a:solidFill>
              </a:rPr>
              <a:t> perguruan tinggi.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>
              <a:defRPr/>
            </a:pPr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4216400" y="1414463"/>
            <a:ext cx="2867025" cy="4632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id-ID" b="1" dirty="0">
                <a:solidFill>
                  <a:schemeClr val="tx2"/>
                </a:solidFill>
              </a:rPr>
              <a:t>Upaya </a:t>
            </a:r>
            <a:r>
              <a:rPr lang="id-ID" b="1" i="1" dirty="0">
                <a:solidFill>
                  <a:schemeClr val="tx2"/>
                </a:solidFill>
              </a:rPr>
              <a:t>preventif</a:t>
            </a:r>
            <a:endParaRPr lang="en-AU" sz="1600" b="1" dirty="0">
              <a:solidFill>
                <a:schemeClr val="tx2"/>
              </a:solidFill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2"/>
                </a:solidFill>
              </a:rPr>
              <a:t>Program pendidikan dan pelatihan </a:t>
            </a:r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en-US" sz="1600" dirty="0" err="1">
                <a:solidFill>
                  <a:schemeClr val="tx2"/>
                </a:solidFill>
              </a:rPr>
              <a:t>pemantapan</a:t>
            </a:r>
            <a:r>
              <a:rPr lang="en-US" sz="1600" dirty="0">
                <a:solidFill>
                  <a:schemeClr val="tx2"/>
                </a:solidFill>
              </a:rPr>
              <a:t>) KEPPH</a:t>
            </a:r>
            <a:r>
              <a:rPr lang="en-AU" sz="1600" dirty="0">
                <a:solidFill>
                  <a:schemeClr val="tx2"/>
                </a:solidFill>
              </a:rPr>
              <a:t>;</a:t>
            </a:r>
          </a:p>
          <a:p>
            <a:pPr marL="342900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2"/>
                </a:solidFill>
              </a:rPr>
              <a:t>Program </a:t>
            </a:r>
            <a:r>
              <a:rPr lang="id-ID" sz="1600" i="1" dirty="0">
                <a:solidFill>
                  <a:schemeClr val="tx2"/>
                </a:solidFill>
              </a:rPr>
              <a:t>judicial education </a:t>
            </a:r>
            <a:r>
              <a:rPr lang="en-US" sz="1600" i="1" dirty="0">
                <a:solidFill>
                  <a:schemeClr val="tx2"/>
                </a:solidFill>
              </a:rPr>
              <a:t>(JE)</a:t>
            </a:r>
            <a:r>
              <a:rPr lang="en-AU" sz="1600" dirty="0">
                <a:solidFill>
                  <a:schemeClr val="tx2"/>
                </a:solidFill>
              </a:rPr>
              <a:t>;</a:t>
            </a:r>
          </a:p>
          <a:p>
            <a:pPr marL="342900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2"/>
                </a:solidFill>
              </a:rPr>
              <a:t>Menyelenggarakan kampanye publik peradilan bersih</a:t>
            </a:r>
            <a:r>
              <a:rPr lang="en-AU" sz="1600" dirty="0">
                <a:solidFill>
                  <a:schemeClr val="tx2"/>
                </a:solidFill>
              </a:rPr>
              <a:t>;</a:t>
            </a:r>
          </a:p>
          <a:p>
            <a:pPr marL="342900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id-ID" sz="1600" dirty="0">
                <a:solidFill>
                  <a:schemeClr val="tx2"/>
                </a:solidFill>
              </a:rPr>
              <a:t>Melakukan pemantauan persidangan</a:t>
            </a:r>
            <a:r>
              <a:rPr lang="en-AU" sz="1600" dirty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endParaRPr lang="en-AU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0700" y="636588"/>
            <a:ext cx="3378200" cy="4810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685800" indent="-685800" eaLnBrk="1" hangingPunct="1">
              <a:defRPr/>
            </a:pP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… </a:t>
            </a:r>
            <a:r>
              <a:rPr lang="en-US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lanjutan</a:t>
            </a:r>
            <a:endParaRPr lang="id-ID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92963" y="1427163"/>
            <a:ext cx="4625975" cy="46323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Aft>
                <a:spcPts val="600"/>
              </a:spcAft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id-ID" altLang="en-US" b="1" dirty="0">
                <a:solidFill>
                  <a:schemeClr val="tx2"/>
                </a:solidFill>
              </a:rPr>
              <a:t>Upaya Represif</a:t>
            </a:r>
            <a:endParaRPr lang="en-AU" altLang="en-US" sz="1700" b="1" dirty="0">
              <a:solidFill>
                <a:schemeClr val="tx2"/>
              </a:solidFill>
            </a:endParaRPr>
          </a:p>
          <a:p>
            <a:pPr marL="342900" lvl="1" indent="-342900" eaLnBrk="1" hangingPunct="1">
              <a:buFont typeface="+mj-lt"/>
              <a:buAutoNum type="arabicPeriod"/>
              <a:defRPr/>
            </a:pPr>
            <a:r>
              <a:rPr lang="id-ID" altLang="en-US" sz="1700" dirty="0">
                <a:solidFill>
                  <a:schemeClr val="tx2"/>
                </a:solidFill>
              </a:rPr>
              <a:t>Menerima laporan dari masyarakat berkaitan dengan pelanggaran </a:t>
            </a:r>
            <a:r>
              <a:rPr lang="en-US" altLang="en-US" sz="1700" dirty="0">
                <a:solidFill>
                  <a:schemeClr val="tx2"/>
                </a:solidFill>
              </a:rPr>
              <a:t>KEPPH</a:t>
            </a:r>
            <a:r>
              <a:rPr lang="id-ID" altLang="en-US" sz="1700" dirty="0">
                <a:solidFill>
                  <a:schemeClr val="tx2"/>
                </a:solidFill>
              </a:rPr>
              <a:t>;</a:t>
            </a:r>
          </a:p>
          <a:p>
            <a:pPr marL="3429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id-ID" altLang="en-US" sz="1700" dirty="0">
                <a:solidFill>
                  <a:schemeClr val="tx2"/>
                </a:solidFill>
              </a:rPr>
              <a:t>Melakukan verifikasi, klarifikasi, dan investigasi t</a:t>
            </a:r>
            <a:r>
              <a:rPr lang="en-US" altLang="en-US" sz="1700" dirty="0" err="1">
                <a:solidFill>
                  <a:schemeClr val="tx2"/>
                </a:solidFill>
              </a:rPr>
              <a:t>hd</a:t>
            </a:r>
            <a:r>
              <a:rPr lang="id-ID" altLang="en-US" sz="1700" dirty="0">
                <a:solidFill>
                  <a:schemeClr val="tx2"/>
                </a:solidFill>
              </a:rPr>
              <a:t> laporan dugaan pelanggaran </a:t>
            </a:r>
            <a:r>
              <a:rPr lang="en-US" altLang="en-US" sz="1700" dirty="0">
                <a:solidFill>
                  <a:schemeClr val="tx2"/>
                </a:solidFill>
              </a:rPr>
              <a:t>KEPPH </a:t>
            </a:r>
            <a:r>
              <a:rPr lang="id-ID" altLang="en-US" sz="1700" dirty="0">
                <a:solidFill>
                  <a:schemeClr val="tx2"/>
                </a:solidFill>
              </a:rPr>
              <a:t>secara tertutup;</a:t>
            </a:r>
            <a:endParaRPr lang="en-AU" altLang="en-US" sz="1700" dirty="0">
              <a:solidFill>
                <a:schemeClr val="tx2"/>
              </a:solidFill>
            </a:endParaRPr>
          </a:p>
          <a:p>
            <a:pPr marL="342900" lvl="1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id-ID" altLang="en-US" sz="1700" dirty="0">
                <a:solidFill>
                  <a:schemeClr val="tx2"/>
                </a:solidFill>
              </a:rPr>
              <a:t>Mengambil langkah hukum dan/atau langkah lain terhadap orang perseorangan, kelompok orang, atau badan hukum yang merendahkan kehormatan dan keluhuran martabat hakim</a:t>
            </a:r>
            <a:r>
              <a:rPr lang="en-AU" altLang="en-US" sz="1700" dirty="0">
                <a:solidFill>
                  <a:schemeClr val="tx2"/>
                </a:solidFill>
              </a:rPr>
              <a:t>.</a:t>
            </a:r>
            <a:endParaRPr lang="id-ID" altLang="en-US" sz="1700" dirty="0">
              <a:solidFill>
                <a:schemeClr val="tx2"/>
              </a:solidFill>
            </a:endParaRPr>
          </a:p>
          <a:p>
            <a:pPr marL="342900" lvl="1" indent="-342900" eaLnBrk="1" hangingPunct="1">
              <a:buFont typeface="+mj-lt"/>
              <a:buAutoNum type="arabicPeriod"/>
              <a:defRPr/>
            </a:pPr>
            <a:endParaRPr lang="id-ID" altLang="en-US" sz="2200" dirty="0"/>
          </a:p>
        </p:txBody>
      </p:sp>
      <p:pic>
        <p:nvPicPr>
          <p:cNvPr id="1843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514725" y="5724525"/>
            <a:ext cx="12192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353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765800"/>
            <a:ext cx="12192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47838" y="746125"/>
            <a:ext cx="9439275" cy="963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tabLst>
                <a:tab pos="571500" algn="l"/>
              </a:tabLst>
              <a:defRPr/>
            </a:pP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E.  	M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edia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&amp;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Partisipasi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Publik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sebagai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AU" alt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Wadah</a:t>
            </a:r>
            <a:r>
              <a:rPr lang="en-AU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Perubahan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id-ID" alt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74825" y="1982788"/>
            <a:ext cx="9266238" cy="241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4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Mampukah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KY &amp;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Mitra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Kerja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memanfaatkan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Media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Ruang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Bersama-sama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Mendorong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Terwujudnya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Peradilan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Bersih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melalui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Penegakan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Etik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..?</a:t>
            </a:r>
          </a:p>
          <a:p>
            <a:pPr marL="0" indent="0" algn="just">
              <a:lnSpc>
                <a:spcPts val="4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lnSpc>
                <a:spcPts val="4000"/>
              </a:lnSpc>
              <a:spcBef>
                <a:spcPts val="1200"/>
              </a:spcBef>
              <a:buFont typeface="Arial" pitchFamily="34" charset="0"/>
              <a:buNone/>
              <a:defRPr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90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362450" y="884238"/>
            <a:ext cx="2898775" cy="70008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en-US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F</a:t>
            </a:r>
            <a:r>
              <a:rPr lang="en-US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.   </a:t>
            </a:r>
            <a:r>
              <a:rPr lang="en-US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Simpulan</a:t>
            </a:r>
            <a:endParaRPr lang="id-ID" alt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74209" y="2062162"/>
            <a:ext cx="9157648" cy="309669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ts val="2800"/>
              </a:lnSpc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Kesadaran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rendah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atas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jati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sebab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utama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merosotnya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moral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bangsa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Indonesia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menguatnya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paham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hedonisme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ts val="28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Tegaknya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menjamin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tegaknya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hukum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lnSpc>
                <a:spcPts val="28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Partisipasi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ublik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Media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memilki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yg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besar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mendorong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terwujudnya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peradilan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bersih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463550" indent="-463550" algn="just">
              <a:lnSpc>
                <a:spcPts val="2800"/>
              </a:lnSpc>
              <a:spcBef>
                <a:spcPts val="1800"/>
              </a:spcBef>
              <a:defRPr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765800"/>
            <a:ext cx="12192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600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81300" y="750888"/>
            <a:ext cx="6035675" cy="7159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alt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Daftar</a:t>
            </a:r>
            <a:r>
              <a:rPr lang="en-AU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Isi: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433638" y="1682750"/>
            <a:ext cx="780256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3088" indent="-573088" algn="just" eaLnBrk="1" hangingPunct="1">
              <a:lnSpc>
                <a:spcPct val="150000"/>
              </a:lnSpc>
              <a:spcBef>
                <a:spcPts val="300"/>
              </a:spcBef>
              <a:buFontTx/>
              <a:buAutoNum type="alphaUcPeriod"/>
              <a:defRPr/>
            </a:pP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Umum</a:t>
            </a:r>
            <a:endParaRPr lang="en-AU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573088" indent="-573088" algn="just" eaLnBrk="1" hangingPunct="1">
              <a:lnSpc>
                <a:spcPct val="150000"/>
              </a:lnSpc>
              <a:spcBef>
                <a:spcPts val="300"/>
              </a:spcBef>
              <a:buFontTx/>
              <a:buAutoNum type="alphaUcPeriod"/>
              <a:defRPr/>
            </a:pP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Kesadaran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ttg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Jati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Diri</a:t>
            </a:r>
            <a:endParaRPr lang="en-AU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573088" indent="-573088" algn="just" eaLnBrk="1" hangingPunct="1">
              <a:lnSpc>
                <a:spcPct val="150000"/>
              </a:lnSpc>
              <a:spcBef>
                <a:spcPts val="300"/>
              </a:spcBef>
              <a:buFontTx/>
              <a:buAutoNum type="alphaUcPeriod"/>
              <a:defRPr/>
            </a:pP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Etika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dalam</a:t>
            </a:r>
            <a:r>
              <a:rPr lang="en-AU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Penegakan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Hukum</a:t>
            </a:r>
            <a:endParaRPr lang="en-AU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573088" indent="-573088" algn="just" eaLnBrk="1" hangingPunct="1">
              <a:lnSpc>
                <a:spcPct val="150000"/>
              </a:lnSpc>
              <a:spcBef>
                <a:spcPts val="300"/>
              </a:spcBef>
              <a:buFontTx/>
              <a:buAutoNum type="alphaUcPeriod" startAt="4"/>
              <a:defRPr/>
            </a:pP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Lembaga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Etik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sbg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Akselarator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Peradilan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yg</a:t>
            </a:r>
            <a:r>
              <a:rPr lang="en-AU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rPr>
              <a:t>Kondusif</a:t>
            </a:r>
            <a:endParaRPr lang="en-AU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endParaRPr>
          </a:p>
          <a:p>
            <a:pPr marL="573088" indent="-573088" algn="just" eaLnBrk="1" hangingPunct="1">
              <a:lnSpc>
                <a:spcPct val="150000"/>
              </a:lnSpc>
              <a:spcBef>
                <a:spcPts val="300"/>
              </a:spcBef>
              <a:buFontTx/>
              <a:buAutoNum type="alphaUcPeriod" startAt="5"/>
              <a:defRPr/>
            </a:pPr>
            <a:r>
              <a:rPr lang="en-A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Media &amp; </a:t>
            </a:r>
            <a:r>
              <a:rPr lang="en-AU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Partisipasi</a:t>
            </a:r>
            <a:r>
              <a:rPr lang="en-A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Publik</a:t>
            </a:r>
            <a:r>
              <a:rPr lang="en-A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sebagai</a:t>
            </a:r>
            <a:r>
              <a:rPr lang="en-A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Wadah</a:t>
            </a:r>
            <a:r>
              <a:rPr lang="en-AU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AU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Perubahan</a:t>
            </a:r>
            <a:endParaRPr lang="en-A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ts val="300"/>
              </a:spcBef>
              <a:buAutoNum type="alphaUcPeriod" startAt="6"/>
              <a:defRPr/>
            </a:pPr>
            <a:r>
              <a:rPr lang="en-AU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rPr>
              <a:t>Simpulan</a:t>
            </a:r>
            <a:endParaRPr lang="en-AU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  <a:p>
            <a:pPr algn="just" eaLnBrk="1" hangingPunct="1">
              <a:lnSpc>
                <a:spcPct val="150000"/>
              </a:lnSpc>
              <a:spcBef>
                <a:spcPts val="300"/>
              </a:spcBef>
              <a:defRPr/>
            </a:pPr>
            <a:endParaRPr lang="en-A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6086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91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765800"/>
            <a:ext cx="12192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05576" y="1071457"/>
            <a:ext cx="5017800" cy="71755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685800" indent="-685800" eaLnBrk="1" hangingPunct="1">
              <a:defRPr/>
            </a:pPr>
            <a:r>
              <a:rPr lang="en-US" alt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en-US" sz="4000" b="1" i="1" dirty="0" smtClean="0">
                <a:solidFill>
                  <a:schemeClr val="accent6">
                    <a:lumMod val="75000"/>
                  </a:schemeClr>
                </a:solidFill>
              </a:rPr>
              <a:t>Living with Ethics </a:t>
            </a:r>
            <a:r>
              <a:rPr lang="en-US" altLang="en-US" sz="3600" b="1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</a:t>
            </a:r>
            <a:r>
              <a:rPr lang="en-US" altLang="en-US" sz="3600" b="1" i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 </a:t>
            </a:r>
            <a:endParaRPr lang="id-ID" altLang="en-US" sz="36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1978919" y="2628990"/>
            <a:ext cx="7519917" cy="1116013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chemeClr val="accent2"/>
                </a:solidFill>
                <a:latin typeface="Calibri Light" panose="020F0302020204030204" pitchFamily="34" charset="0"/>
              </a:rPr>
              <a:t>Ethics </a:t>
            </a:r>
            <a:r>
              <a:rPr lang="en-US" altLang="en-US" sz="3600" b="1" i="1" dirty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   </a:t>
            </a:r>
            <a:r>
              <a:rPr lang="en-US" altLang="en-US" sz="3600" b="1" i="1" dirty="0" err="1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Mendorong</a:t>
            </a:r>
            <a:r>
              <a:rPr lang="en-US" altLang="en-US" sz="3600" b="1" i="1" dirty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kualitas</a:t>
            </a:r>
            <a:r>
              <a:rPr lang="en-US" altLang="en-US" sz="3600" b="1" i="1" dirty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diri</a:t>
            </a:r>
            <a:r>
              <a:rPr lang="en-US" altLang="en-US" sz="3600" b="1" i="1" dirty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smtClean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smtClean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                     &amp; </a:t>
            </a:r>
            <a:r>
              <a:rPr lang="en-US" altLang="en-US" sz="3600" b="1" i="1" dirty="0" err="1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kebermanfaatan</a:t>
            </a:r>
            <a:r>
              <a:rPr lang="en-US" altLang="en-US" sz="3600" b="1" i="1" dirty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smtClean="0">
                <a:solidFill>
                  <a:schemeClr val="accent2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 , , , </a:t>
            </a:r>
            <a:endParaRPr lang="id-ID" altLang="en-US" sz="3600" b="1" i="1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63570" y="4530390"/>
            <a:ext cx="7237279" cy="719138"/>
          </a:xfrm>
          <a:prstGeom prst="rect">
            <a:avLst/>
          </a:prstGeom>
          <a:noFill/>
          <a:ln w="9525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685800" indent="-685800" eaLnBrk="1" hangingPunct="1">
              <a:defRPr/>
            </a:pPr>
            <a:r>
              <a:rPr lang="en-US" alt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en-US" sz="3600" b="1" i="1" dirty="0" err="1" smtClean="0">
                <a:solidFill>
                  <a:schemeClr val="tx2"/>
                </a:solidFill>
              </a:rPr>
              <a:t>Selamat</a:t>
            </a:r>
            <a:r>
              <a:rPr lang="en-US" altLang="en-US" sz="3600" b="1" i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i="1" dirty="0" err="1" smtClean="0">
                <a:solidFill>
                  <a:schemeClr val="tx2"/>
                </a:solidFill>
              </a:rPr>
              <a:t>bertugas</a:t>
            </a:r>
            <a:r>
              <a:rPr lang="en-US" altLang="en-US" sz="3600" b="1" i="1" dirty="0" smtClean="0">
                <a:solidFill>
                  <a:schemeClr val="tx2"/>
                </a:solidFill>
              </a:rPr>
              <a:t> &amp; </a:t>
            </a:r>
            <a:r>
              <a:rPr lang="en-US" altLang="en-US" sz="3600" b="1" i="1" dirty="0" err="1" smtClean="0">
                <a:solidFill>
                  <a:schemeClr val="tx2"/>
                </a:solidFill>
              </a:rPr>
              <a:t>Sukses</a:t>
            </a:r>
            <a:r>
              <a:rPr lang="en-US" altLang="en-US" sz="3600" b="1" i="1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i="1" dirty="0" err="1" smtClean="0">
                <a:solidFill>
                  <a:schemeClr val="tx2"/>
                </a:solidFill>
              </a:rPr>
              <a:t>selalu</a:t>
            </a:r>
            <a:r>
              <a:rPr lang="en-US" altLang="en-US" sz="3600" b="1" i="1" dirty="0" smtClean="0">
                <a:solidFill>
                  <a:schemeClr val="tx2"/>
                </a:solidFill>
              </a:rPr>
              <a:t>  ,,, </a:t>
            </a:r>
            <a:endParaRPr lang="id-ID" altLang="en-US" sz="3600" b="1" i="1" dirty="0" smtClean="0">
              <a:solidFill>
                <a:schemeClr val="tx2"/>
              </a:solidFill>
            </a:endParaRPr>
          </a:p>
        </p:txBody>
      </p:sp>
      <p:pic>
        <p:nvPicPr>
          <p:cNvPr id="2054" name="Picture 6" descr="https://media3.picsearch.com/is?as2NIWHwf9rkTwr7IxcglNVAJzhRkEJSA90o_BKbdcM&amp;height=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1" y="881970"/>
            <a:ext cx="1053096" cy="10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edia2.picsearch.com/is?wNgTsVmQ5VcFagTWE8McKuug9J5vz8b86k-EbBARZTc&amp;height=2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60" y="2664112"/>
            <a:ext cx="1564043" cy="10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edia4.picsearch.com/is?bIqYP5912XkpOIbKszf2D9KcGKhfRPzr45RzoUkF2h4&amp;height=2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63" y="4298638"/>
            <a:ext cx="1523100" cy="118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975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0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133975" y="858838"/>
            <a:ext cx="1854200" cy="6016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A.  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Umum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138863" y="50498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" name="Right Arrow 10"/>
          <p:cNvSpPr/>
          <p:nvPr/>
        </p:nvSpPr>
        <p:spPr>
          <a:xfrm>
            <a:off x="2413000" y="2921000"/>
            <a:ext cx="1917700" cy="10033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rgbClr val="00B0F0"/>
                </a:solidFill>
              </a:rPr>
              <a:t>Teknologi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823200" y="2933700"/>
            <a:ext cx="1905000" cy="1041400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Karakter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041900" y="4930444"/>
            <a:ext cx="2197100" cy="3302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51" name="TextBox 26"/>
          <p:cNvSpPr txBox="1">
            <a:spLocks noChangeArrowheads="1"/>
          </p:cNvSpPr>
          <p:nvPr/>
        </p:nvSpPr>
        <p:spPr bwMode="auto">
          <a:xfrm>
            <a:off x="4621145" y="5362244"/>
            <a:ext cx="3022600" cy="1016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M o d e r 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 e d o n </a:t>
            </a:r>
            <a:r>
              <a:rPr lang="en-US" alt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s – </a:t>
            </a:r>
            <a:r>
              <a:rPr lang="en-US" alt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instan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K e t a </a:t>
            </a:r>
            <a:r>
              <a:rPr lang="en-US" altLang="en-US" sz="2000" dirty="0" err="1">
                <a:solidFill>
                  <a:srgbClr val="00B05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 t a n</a:t>
            </a:r>
          </a:p>
        </p:txBody>
      </p:sp>
      <p:pic>
        <p:nvPicPr>
          <p:cNvPr id="615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2784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6"/>
          <p:cNvSpPr txBox="1">
            <a:spLocks noChangeArrowheads="1"/>
          </p:cNvSpPr>
          <p:nvPr/>
        </p:nvSpPr>
        <p:spPr bwMode="auto">
          <a:xfrm>
            <a:off x="5367338" y="4443082"/>
            <a:ext cx="1604962" cy="400050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 err="1">
                <a:solidFill>
                  <a:schemeClr val="accent2">
                    <a:lumMod val="50000"/>
                  </a:schemeClr>
                </a:solidFill>
              </a:rPr>
              <a:t>Peradaban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55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media3.picsearch.com/is?p6-nVA09PIm7JKAEyXH3ARyWNBJA_V1TxZ2d3gOXx1w&amp;height=2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7" y="2343150"/>
            <a:ext cx="3248025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6288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1" grpId="0" animBg="1"/>
      <p:bldP spid="12" grpId="0" animBg="1"/>
      <p:bldP spid="26" grpId="0" animBg="1"/>
      <p:bldP spid="6151" grpId="0" animBg="1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285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16704" y="2119"/>
            <a:ext cx="3082319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+mn-lt"/>
                <a:cs typeface="+mn-cs"/>
              </a:rPr>
              <a:t>KRISIS MORAL </a:t>
            </a:r>
            <a:r>
              <a:rPr lang="en-US" sz="2800" b="1" i="1" dirty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..</a:t>
            </a:r>
            <a:r>
              <a:rPr lang="en-US" sz="28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819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1387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23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316405" y="728140"/>
            <a:ext cx="7010494" cy="58573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Pilihan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Individu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dirty="0" smtClean="0">
                <a:latin typeface="Franklin Gothic Book" panose="020B0503020102020204" pitchFamily="34" charset="0"/>
              </a:rPr>
              <a:t>– </a:t>
            </a:r>
            <a:r>
              <a:rPr lang="en-US" sz="2400" dirty="0" err="1" smtClean="0">
                <a:latin typeface="Franklin Gothic Book" panose="020B0503020102020204" pitchFamily="34" charset="0"/>
              </a:rPr>
              <a:t>dalam</a:t>
            </a:r>
            <a:r>
              <a:rPr lang="en-US" sz="2400" dirty="0" smtClean="0">
                <a:latin typeface="Franklin Gothic Book" panose="020B0503020102020204" pitchFamily="34" charset="0"/>
              </a:rPr>
              <a:t> </a:t>
            </a:r>
            <a:r>
              <a:rPr lang="en-US" sz="2400" dirty="0" err="1" smtClean="0">
                <a:latin typeface="Franklin Gothic Book" panose="020B0503020102020204" pitchFamily="34" charset="0"/>
              </a:rPr>
              <a:t>menjalani</a:t>
            </a:r>
            <a:r>
              <a:rPr lang="en-US" sz="2400" dirty="0" smtClean="0">
                <a:latin typeface="Franklin Gothic Book" panose="020B0503020102020204" pitchFamily="34" charset="0"/>
              </a:rPr>
              <a:t> </a:t>
            </a:r>
            <a:r>
              <a:rPr lang="en-US" sz="2400" dirty="0" err="1" smtClean="0">
                <a:latin typeface="Franklin Gothic Book" panose="020B0503020102020204" pitchFamily="34" charset="0"/>
              </a:rPr>
              <a:t>kehidupannya</a:t>
            </a:r>
            <a:r>
              <a:rPr lang="en-US" sz="2400" dirty="0" smtClean="0">
                <a:latin typeface="Franklin Gothic Book" panose="020B0503020102020204" pitchFamily="34" charset="0"/>
              </a:rPr>
              <a:t> </a:t>
            </a:r>
            <a:endParaRPr lang="en-GB" sz="2400" dirty="0" smtClean="0">
              <a:latin typeface="Franklin Gothic Book" panose="020B0503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1151646"/>
              </p:ext>
            </p:extLst>
          </p:nvPr>
        </p:nvGraphicFramePr>
        <p:xfrm>
          <a:off x="719228" y="1382299"/>
          <a:ext cx="5173481" cy="459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286590" y="1382299"/>
            <a:ext cx="5295900" cy="4575175"/>
          </a:xfrm>
          <a:prstGeom prst="roundRect">
            <a:avLst>
              <a:gd name="adj" fmla="val 1000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1377950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MASYARAKAT </a:t>
            </a:r>
            <a:r>
              <a:rPr lang="en-US" sz="3200" b="1" dirty="0">
                <a:solidFill>
                  <a:schemeClr val="tx1"/>
                </a:solidFill>
              </a:rPr>
              <a:t>-B-</a:t>
            </a:r>
            <a:endParaRPr lang="en-GB" sz="3200" b="1" dirty="0">
              <a:solidFill>
                <a:schemeClr val="tx1"/>
              </a:solidFill>
            </a:endParaRPr>
          </a:p>
          <a:p>
            <a:pPr marL="1597025" lvl="1" indent="-228600" defTabSz="16002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2200" dirty="0" err="1">
                <a:solidFill>
                  <a:srgbClr val="FFC000"/>
                </a:solidFill>
              </a:rPr>
              <a:t>Memiliki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intelektual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dan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pendidikan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tinggi</a:t>
            </a:r>
            <a:endParaRPr lang="en-GB" sz="2200" dirty="0">
              <a:solidFill>
                <a:srgbClr val="FFC000"/>
              </a:solidFill>
            </a:endParaRPr>
          </a:p>
          <a:p>
            <a:pPr marL="1597025" lvl="1" indent="-228600" defTabSz="16002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2200" dirty="0" err="1">
                <a:solidFill>
                  <a:srgbClr val="FFC000"/>
                </a:solidFill>
              </a:rPr>
              <a:t>sikap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dan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perilakunya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menjauh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dan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lepas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dari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ajaran</a:t>
            </a:r>
            <a:r>
              <a:rPr lang="en-US" sz="2200" dirty="0">
                <a:solidFill>
                  <a:srgbClr val="FFC000"/>
                </a:solidFill>
              </a:rPr>
              <a:t> agama.</a:t>
            </a:r>
            <a:endParaRPr lang="en-GB" sz="2200" dirty="0">
              <a:solidFill>
                <a:srgbClr val="FFC000"/>
              </a:solidFill>
            </a:endParaRPr>
          </a:p>
          <a:p>
            <a:pPr marL="1597025" lvl="1" indent="-228600" defTabSz="16002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2200" dirty="0" err="1">
                <a:solidFill>
                  <a:srgbClr val="FFC000"/>
                </a:solidFill>
              </a:rPr>
              <a:t>Menghalalkan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berbagai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cara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untuk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mendapatkan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fasilitas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kehidupan</a:t>
            </a:r>
            <a:r>
              <a:rPr lang="en-US" sz="2200" dirty="0">
                <a:solidFill>
                  <a:srgbClr val="FFC000"/>
                </a:solidFill>
              </a:rPr>
              <a:t> dg </a:t>
            </a:r>
            <a:r>
              <a:rPr lang="en-US" sz="2200" dirty="0" err="1">
                <a:solidFill>
                  <a:srgbClr val="FFC000"/>
                </a:solidFill>
              </a:rPr>
              <a:t>jalan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pintas</a:t>
            </a:r>
            <a:endParaRPr lang="en-US" sz="2200" dirty="0">
              <a:solidFill>
                <a:srgbClr val="FFC000"/>
              </a:solidFill>
            </a:endParaRPr>
          </a:p>
          <a:p>
            <a:pPr marL="1597025" lvl="1" indent="-228600" defTabSz="16002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2200" dirty="0" err="1" smtClean="0">
                <a:solidFill>
                  <a:srgbClr val="FFC000"/>
                </a:solidFill>
              </a:rPr>
              <a:t>Bakhil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</a:p>
          <a:p>
            <a:pPr marL="1597025" lvl="1" indent="-228600" defTabSz="1600200">
              <a:lnSpc>
                <a:spcPct val="90000"/>
              </a:lnSpc>
              <a:spcAft>
                <a:spcPct val="15000"/>
              </a:spcAft>
              <a:buFontTx/>
              <a:buChar char="•"/>
              <a:defRPr/>
            </a:pPr>
            <a:r>
              <a:rPr lang="en-US" sz="2200" dirty="0" err="1" smtClean="0">
                <a:solidFill>
                  <a:srgbClr val="FFC000"/>
                </a:solidFill>
              </a:rPr>
              <a:t>Orientasi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kehidupan</a:t>
            </a:r>
            <a:r>
              <a:rPr lang="en-US" sz="2200" dirty="0">
                <a:solidFill>
                  <a:srgbClr val="FFC000"/>
                </a:solidFill>
              </a:rPr>
              <a:t> </a:t>
            </a:r>
            <a:r>
              <a:rPr lang="en-US" sz="2200" dirty="0" err="1">
                <a:solidFill>
                  <a:srgbClr val="FFC000"/>
                </a:solidFill>
              </a:rPr>
              <a:t>dunia</a:t>
            </a:r>
            <a:endParaRPr lang="en-GB" sz="2200" dirty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  <p:pic>
        <p:nvPicPr>
          <p:cNvPr id="717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0"/>
          <a:stretch>
            <a:fillRect/>
          </a:stretch>
        </p:blipFill>
        <p:spPr bwMode="auto">
          <a:xfrm>
            <a:off x="855709" y="1955514"/>
            <a:ext cx="1355224" cy="1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8" t="-929" r="-1108" b="929"/>
          <a:stretch>
            <a:fillRect/>
          </a:stretch>
        </p:blipFill>
        <p:spPr bwMode="auto">
          <a:xfrm>
            <a:off x="6368478" y="1955514"/>
            <a:ext cx="1370127" cy="126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4057724" y="5739242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58940" y="286604"/>
            <a:ext cx="1238345" cy="395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…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lanjutan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8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69863"/>
            <a:ext cx="12192000" cy="7027863"/>
          </a:xfrm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739900" y="2387600"/>
            <a:ext cx="6215063" cy="24653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6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Apa</a:t>
            </a:r>
            <a:r>
              <a:rPr lang="en-US" altLang="en-US" sz="6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yang </a:t>
            </a:r>
            <a:r>
              <a:rPr lang="en-US" altLang="en-US" sz="6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menjadi</a:t>
            </a:r>
            <a:r>
              <a:rPr lang="en-US" altLang="en-US" sz="6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altLang="en-US" sz="6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latar</a:t>
            </a:r>
            <a:r>
              <a:rPr lang="en-US" altLang="en-US" sz="6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altLang="en-US" sz="6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belakang</a:t>
            </a:r>
            <a:r>
              <a:rPr lang="en-US" altLang="en-US" sz="6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altLang="en-US" sz="6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fenomena</a:t>
            </a:r>
            <a:r>
              <a:rPr lang="en-US" altLang="en-US" sz="6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  <a:r>
              <a:rPr lang="en-US" altLang="en-US" sz="6000" dirty="0" err="1" smtClean="0">
                <a:solidFill>
                  <a:schemeClr val="bg1"/>
                </a:solidFill>
                <a:latin typeface="Californian FB" panose="0207040306080B030204" pitchFamily="18" charset="0"/>
              </a:rPr>
              <a:t>ini</a:t>
            </a:r>
            <a:r>
              <a:rPr lang="en-US" altLang="en-US" sz="6000" dirty="0" smtClean="0">
                <a:solidFill>
                  <a:schemeClr val="bg1"/>
                </a:solidFill>
                <a:latin typeface="Californian FB" panose="0207040306080B030204" pitchFamily="18" charset="0"/>
              </a:rPr>
              <a:t> ?</a:t>
            </a:r>
            <a:endParaRPr lang="en-GB" altLang="en-US" sz="6000" dirty="0" smtClean="0"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22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1387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ia4.picsearch.com/is?_-2Y4Iedt65xpKQ-QxPMDDpQ63qZoL69_mEUynma4Rk&amp;height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76288"/>
            <a:ext cx="32480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8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6138863" y="50498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2784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24084" y="1815151"/>
            <a:ext cx="9901165" cy="32346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Teks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Al-Qur’an 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menyatakan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sbb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628650" indent="-628650" algn="just" eaLnBrk="1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“Dan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menciptakan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jin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manusia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melainkan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supaya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mereka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menyembah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-Ku”  [Adz-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Dzaariya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QS. 51:56]</a:t>
            </a:r>
          </a:p>
          <a:p>
            <a:pPr marL="628650" indent="-628650" algn="just" eaLnBrk="1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AutoNum type="arabicPeriod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“.... Dia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Maha Mengetahui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egala </a:t>
            </a:r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esuatu”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[Al-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Baqoroh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QS. 2:29]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8650" indent="-628650" algn="just" eaLnBrk="1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AutoNum type="arabicPeriod" startAt="3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“.... Sesungguhnya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(ilmu) Tuhanmu meliputi seluruh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manusia ....” [Al-Isra QS. 17:60]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8650" indent="-628650" algn="just" eaLnBrk="1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AutoNum type="arabicPeriod" startAt="3"/>
              <a:defRPr/>
            </a:pPr>
            <a:endParaRPr lang="en-AU" alt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buFont typeface="Wingdings 3" pitchFamily="18" charset="2"/>
              <a:buNone/>
              <a:tabLst>
                <a:tab pos="457200" algn="l"/>
              </a:tabLst>
              <a:defRPr/>
            </a:pPr>
            <a:r>
              <a:rPr lang="en-AU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endParaRPr lang="en-US" alt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buFont typeface="Wingdings 3" pitchFamily="18" charset="2"/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AU" alt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buFont typeface="Wingdings 3" pitchFamily="18" charset="2"/>
              <a:buNone/>
              <a:defRPr/>
            </a:pPr>
            <a:endParaRPr lang="en-A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buFont typeface="Wingdings 3" pitchFamily="18" charset="2"/>
              <a:buNone/>
              <a:defRPr/>
            </a:pPr>
            <a:r>
              <a:rPr lang="en-AU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60948" y="627589"/>
            <a:ext cx="5245100" cy="688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B.   </a:t>
            </a:r>
            <a:r>
              <a:rPr lang="en-AU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Kesadaran</a:t>
            </a:r>
            <a:r>
              <a:rPr lang="en-AU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ttg</a:t>
            </a:r>
            <a:r>
              <a:rPr lang="en-AU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Jati</a:t>
            </a:r>
            <a:r>
              <a:rPr lang="en-AU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Diri</a:t>
            </a:r>
            <a:r>
              <a:rPr lang="en-AU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AU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GB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887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42450" y="2770505"/>
            <a:ext cx="8911985" cy="53477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ETIKA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dalam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kehidupan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berbangsa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meliputi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endParaRPr lang="en-AU" altLang="en-US" sz="2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83395" y="1119112"/>
            <a:ext cx="9225886" cy="146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300"/>
              </a:spcBef>
            </a:pPr>
            <a:r>
              <a:rPr lang="en-US" sz="2000" b="1" dirty="0"/>
              <a:t>TAP MPR-RI </a:t>
            </a:r>
            <a:r>
              <a:rPr lang="en-US" sz="2000" b="1" dirty="0" err="1"/>
              <a:t>Nomor</a:t>
            </a:r>
            <a:r>
              <a:rPr lang="en-US" sz="2000" b="1" dirty="0"/>
              <a:t>: VI/MPR/2001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2001  </a:t>
            </a:r>
            <a:r>
              <a:rPr lang="en-US" sz="2000" b="1" dirty="0" err="1" smtClean="0"/>
              <a:t>ttg</a:t>
            </a:r>
            <a:r>
              <a:rPr lang="en-US" sz="2000" b="1" dirty="0" smtClean="0"/>
              <a:t>  ETIKA KEHIDUPAN BERBANGSA</a:t>
            </a:r>
            <a:endParaRPr lang="en-US" sz="2000" dirty="0" smtClean="0"/>
          </a:p>
          <a:p>
            <a:pPr marL="968375" indent="-968375">
              <a:spcBef>
                <a:spcPts val="600"/>
              </a:spcBef>
            </a:pPr>
            <a:r>
              <a:rPr lang="en-US" sz="2000" b="1" dirty="0" err="1" smtClean="0"/>
              <a:t>Pasal</a:t>
            </a:r>
            <a:r>
              <a:rPr lang="en-US" sz="2000" b="1" dirty="0" smtClean="0"/>
              <a:t> 3,  	</a:t>
            </a:r>
            <a:r>
              <a:rPr lang="en-US" sz="2000" dirty="0" err="1" smtClean="0"/>
              <a:t>Merekomendasikan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Presiden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lembaga-lembaga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Ketetapan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berbangsa</a:t>
            </a:r>
            <a:r>
              <a:rPr lang="en-US" sz="2000" dirty="0"/>
              <a:t>.</a:t>
            </a:r>
            <a:endParaRPr lang="en-AU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6209144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952654" y="370196"/>
            <a:ext cx="52768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  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Etika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dalam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Penegakan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AU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Hukum</a:t>
            </a:r>
            <a: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AU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31069" y="3342956"/>
            <a:ext cx="9278212" cy="2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3550" lvl="2" indent="-463550" algn="just">
              <a:spcBef>
                <a:spcPts val="300"/>
              </a:spcBef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   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Sosial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Budaya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b="1" dirty="0" err="1" smtClean="0">
                <a:solidFill>
                  <a:schemeClr val="tx2"/>
                </a:solidFill>
              </a:rPr>
              <a:t>Pokok-pokok</a:t>
            </a:r>
            <a:r>
              <a:rPr lang="en-US" sz="2000" b="1" dirty="0" smtClean="0">
                <a:solidFill>
                  <a:schemeClr val="tx2"/>
                </a:solidFill>
              </a:rPr>
              <a:t> ETIKA </a:t>
            </a:r>
            <a:r>
              <a:rPr lang="en-US" sz="2000" b="1" dirty="0" err="1" smtClean="0">
                <a:solidFill>
                  <a:schemeClr val="tx2"/>
                </a:solidFill>
              </a:rPr>
              <a:t>adl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mengedepankan</a:t>
            </a:r>
            <a:r>
              <a:rPr lang="en-US" sz="2000" b="1" dirty="0" smtClean="0">
                <a:solidFill>
                  <a:schemeClr val="tx2"/>
                </a:solidFill>
              </a:rPr>
              <a:t>: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463550" lvl="8" indent="-463550" algn="just">
              <a:spcBef>
                <a:spcPts val="300"/>
              </a:spcBef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Pemerintahan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       	a.	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Kejujuran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	f.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Kemandirian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</a:p>
          <a:p>
            <a:pPr marL="463550" indent="-463550" algn="just">
              <a:spcBef>
                <a:spcPts val="300"/>
              </a:spcBef>
              <a:buFontTx/>
              <a:buAutoNum type="arabicPeriod" startAt="3"/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Ekonomi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Bisnis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b.	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Amanah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	g.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Sikap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toleransi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463550" indent="-463550" algn="just">
              <a:spcBef>
                <a:spcPts val="300"/>
              </a:spcBef>
              <a:buFontTx/>
              <a:buAutoNum type="arabicPeriod" startAt="3"/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Penegakan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Hukum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	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Keteladanan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	h.	Rasa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463550" algn="just">
              <a:spcBef>
                <a:spcPts val="300"/>
              </a:spcBef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Berkeadilan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Sportifitas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Tanggung-jawab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463550" indent="-463550" algn="just">
              <a:spcBef>
                <a:spcPts val="300"/>
              </a:spcBef>
              <a:buAutoNum type="arabicPeriod" startAt="5"/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Keilmuan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 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Disiplin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	j.	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Menjaga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kehormatan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463550" algn="just">
              <a:spcBef>
                <a:spcPts val="300"/>
              </a:spcBef>
              <a:buFontTx/>
              <a:buAutoNum type="arabicPeriod" startAt="5"/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Etika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martabat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diri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300"/>
              </a:spcBef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sbg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warga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bangsa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63550" indent="-463550" algn="just">
              <a:spcBef>
                <a:spcPts val="300"/>
              </a:spcBef>
              <a:buAutoNum type="arabicPeriod" startAt="5"/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300"/>
              </a:spcBef>
              <a:tabLst>
                <a:tab pos="4121150" algn="l"/>
                <a:tab pos="4572000" algn="l"/>
                <a:tab pos="6400800" algn="l"/>
                <a:tab pos="686435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			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463550" algn="just">
              <a:spcBef>
                <a:spcPts val="300"/>
              </a:spcBef>
              <a:buFontTx/>
              <a:buAutoNum type="arabicPeriod"/>
              <a:tabLst>
                <a:tab pos="3206750" algn="l"/>
                <a:tab pos="3657600" algn="l"/>
              </a:tabLs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463550" algn="just">
              <a:spcBef>
                <a:spcPts val="300"/>
              </a:spcBef>
              <a:buAutoNum type="arabicPeriod"/>
              <a:tabLst>
                <a:tab pos="3206750" algn="l"/>
                <a:tab pos="3657600" algn="l"/>
              </a:tabLst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300"/>
              </a:spcBef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63550" indent="-463550" algn="just">
              <a:spcBef>
                <a:spcPts val="300"/>
              </a:spcBef>
              <a:buAutoNum type="arabicPeriod"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300"/>
              </a:spcBef>
            </a:pPr>
            <a:r>
              <a:rPr lang="en-AU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endParaRPr lang="en-AU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4965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4"/>
          <a:stretch>
            <a:fillRect/>
          </a:stretch>
        </p:blipFill>
        <p:spPr bwMode="auto">
          <a:xfrm rot="-1037232">
            <a:off x="3348038" y="5608638"/>
            <a:ext cx="121920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31783" y="675072"/>
            <a:ext cx="6375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/>
              <a:t>ETIKA PENEGAKAN HUKUM YANG BERKEADILAN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74209" y="1555845"/>
            <a:ext cx="9157648" cy="414891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alt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Etika</a:t>
            </a:r>
            <a:r>
              <a:rPr lang="en-AU" alt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Penegakan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Berkeadilan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dimaksudkan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untuk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menumbuhkan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kesadaran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bahwa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tertib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sosial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ketenangan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keteraturan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hidup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bersama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hanya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dapat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diwujudkan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ketaatan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terhadap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seluruh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peraturan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berpihak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pada</a:t>
            </a:r>
            <a:r>
              <a:rPr lang="en-AU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keadilan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AU" altLang="en-US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alt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Keseluruhan</a:t>
            </a:r>
            <a:r>
              <a:rPr lang="en-AU" alt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aturan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menjamin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tegaknya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supremasi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kepastian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sejalan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dengan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upaya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pemenuhan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rasa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keadilan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hidup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berkembang</a:t>
            </a:r>
            <a:r>
              <a:rPr lang="en-AU" alt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dalam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masyarakat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Etika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ini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meniscayakan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penegakan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secara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adil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perlakuan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yang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sama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tidak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diskriminatif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terhadap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setiap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warga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Negara di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hadapan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menghindarkan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penggunaan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secara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salah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sebagai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alat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kekuasaan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dan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bentuk-bentuk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manipulasi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hukum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altLang="en-US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lainnya</a:t>
            </a:r>
            <a:r>
              <a:rPr lang="en-AU" alt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200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45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1076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Californian FB</vt:lpstr>
      <vt:lpstr>Franklin Gothic Book</vt:lpstr>
      <vt:lpstr>Geometr212 BkCn BT</vt:lpstr>
      <vt:lpstr>Times New Roman</vt:lpstr>
      <vt:lpstr>Wingdings</vt:lpstr>
      <vt:lpstr>Wingdings 3</vt:lpstr>
      <vt:lpstr>Office Theme</vt:lpstr>
      <vt:lpstr>Pentingnya Jati Diri dan Etika  dalam Menjaga Peradilan Bersih  </vt:lpstr>
      <vt:lpstr>Daftar Isi:</vt:lpstr>
      <vt:lpstr>  A.   Umum  </vt:lpstr>
      <vt:lpstr>PowerPoint Presentation</vt:lpstr>
      <vt:lpstr>Pilihan Individu – dalam menjalani kehidupannya </vt:lpstr>
      <vt:lpstr>Apa yang menjadi latar belakang fenomena ini ?</vt:lpstr>
      <vt:lpstr>PowerPoint Presentation</vt:lpstr>
      <vt:lpstr>ETIKA dalam kehidupan berbangsa meliputi: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F.   Simpulan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79</cp:revision>
  <dcterms:created xsi:type="dcterms:W3CDTF">2019-08-22T07:28:44Z</dcterms:created>
  <dcterms:modified xsi:type="dcterms:W3CDTF">2019-12-04T00:07:14Z</dcterms:modified>
</cp:coreProperties>
</file>